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2"/>
  </p:notesMasterIdLst>
  <p:sldIdLst>
    <p:sldId id="262" r:id="rId2"/>
    <p:sldId id="279" r:id="rId3"/>
    <p:sldId id="280" r:id="rId4"/>
    <p:sldId id="281" r:id="rId5"/>
    <p:sldId id="282" r:id="rId6"/>
    <p:sldId id="283" r:id="rId7"/>
    <p:sldId id="284" r:id="rId8"/>
    <p:sldId id="285" r:id="rId9"/>
    <p:sldId id="258" r:id="rId10"/>
    <p:sldId id="259" r:id="rId11"/>
    <p:sldId id="260" r:id="rId12"/>
    <p:sldId id="297" r:id="rId13"/>
    <p:sldId id="264" r:id="rId14"/>
    <p:sldId id="272" r:id="rId15"/>
    <p:sldId id="273" r:id="rId16"/>
    <p:sldId id="293" r:id="rId17"/>
    <p:sldId id="294" r:id="rId18"/>
    <p:sldId id="295" r:id="rId19"/>
    <p:sldId id="296" r:id="rId20"/>
    <p:sldId id="278"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714" autoAdjust="0"/>
  </p:normalViewPr>
  <p:slideViewPr>
    <p:cSldViewPr snapToGrid="0" snapToObjects="1">
      <p:cViewPr>
        <p:scale>
          <a:sx n="75" d="100"/>
          <a:sy n="75" d="100"/>
        </p:scale>
        <p:origin x="-1200" y="2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F1BB74-96FB-2447-A28B-1A0373D50DBB}" type="datetimeFigureOut">
              <a:rPr lang="en-US" smtClean="0"/>
              <a:t>5/7/15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D8427AA-8D63-9247-B6B0-3FF0FC49C127}" type="slidenum">
              <a:rPr lang="en-US" smtClean="0"/>
              <a:t>‹#›</a:t>
            </a:fld>
            <a:endParaRPr lang="en-US"/>
          </a:p>
        </p:txBody>
      </p:sp>
    </p:spTree>
    <p:extLst>
      <p:ext uri="{BB962C8B-B14F-4D97-AF65-F5344CB8AC3E}">
        <p14:creationId xmlns:p14="http://schemas.microsoft.com/office/powerpoint/2010/main" val="338523556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048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2048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fontAlgn="base" hangingPunct="1">
              <a:spcBef>
                <a:spcPct val="0"/>
              </a:spcBef>
              <a:spcAft>
                <a:spcPct val="0"/>
              </a:spcAft>
            </a:pPr>
            <a:fld id="{6C11E303-36AF-0648-BB5F-B2BCA43E1512}" type="slidenum">
              <a:rPr lang="en-US" sz="1200"/>
              <a:pPr eaLnBrk="1" fontAlgn="base" hangingPunct="1">
                <a:spcBef>
                  <a:spcPct val="0"/>
                </a:spcBef>
                <a:spcAft>
                  <a:spcPct val="0"/>
                </a:spcAft>
              </a:pPr>
              <a:t>4</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12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512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fontAlgn="base" hangingPunct="1">
              <a:spcBef>
                <a:spcPct val="0"/>
              </a:spcBef>
              <a:spcAft>
                <a:spcPct val="0"/>
              </a:spcAft>
            </a:pPr>
            <a:fld id="{C066543E-DC17-D445-B63B-8747381A6DCF}" type="slidenum">
              <a:rPr lang="en-US" sz="1200"/>
              <a:pPr eaLnBrk="1" fontAlgn="base" hangingPunct="1">
                <a:spcBef>
                  <a:spcPct val="0"/>
                </a:spcBef>
                <a:spcAft>
                  <a:spcPct val="0"/>
                </a:spcAft>
              </a:pPr>
              <a:t>9</a:t>
            </a:fld>
            <a:endParaRPr 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fontAlgn="base" hangingPunct="1">
              <a:spcBef>
                <a:spcPct val="0"/>
              </a:spcBef>
              <a:spcAft>
                <a:spcPct val="0"/>
              </a:spcAft>
            </a:pPr>
            <a:fld id="{99A662DF-D283-4341-98BE-7D7DC24D0FBB}" type="slidenum">
              <a:rPr lang="en-US" sz="1200"/>
              <a:pPr eaLnBrk="1" fontAlgn="base" hangingPunct="1">
                <a:spcBef>
                  <a:spcPct val="0"/>
                </a:spcBef>
                <a:spcAft>
                  <a:spcPct val="0"/>
                </a:spcAft>
              </a:pPr>
              <a:t>14</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fontAlgn="base" hangingPunct="1">
              <a:spcBef>
                <a:spcPct val="0"/>
              </a:spcBef>
              <a:spcAft>
                <a:spcPct val="0"/>
              </a:spcAft>
            </a:pPr>
            <a:fld id="{8C64CA4C-5F2E-FB44-8488-476A02475B0E}" type="slidenum">
              <a:rPr lang="en-US" sz="1200"/>
              <a:pPr eaLnBrk="1" fontAlgn="base" hangingPunct="1">
                <a:spcBef>
                  <a:spcPct val="0"/>
                </a:spcBef>
                <a:spcAft>
                  <a:spcPct val="0"/>
                </a:spcAft>
              </a:pPr>
              <a:t>15</a:t>
            </a:fld>
            <a:endParaRPr 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120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wrap="square" numCol="1" anchor="t" anchorCtr="0" compatLnSpc="1">
            <a:prstTxWarp prst="textNoShape">
              <a:avLst/>
            </a:prstTxWarp>
          </a:bodyPr>
          <a:lstStyle/>
          <a:p>
            <a:pPr eaLnBrk="1" hangingPunct="1">
              <a:spcBef>
                <a:spcPct val="0"/>
              </a:spcBef>
            </a:pPr>
            <a:endParaRPr lang="en-US">
              <a:latin typeface="Calibri" charset="0"/>
            </a:endParaRPr>
          </a:p>
        </p:txBody>
      </p:sp>
      <p:sp>
        <p:nvSpPr>
          <p:cNvPr id="5120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fontAlgn="base" hangingPunct="1">
              <a:spcBef>
                <a:spcPct val="0"/>
              </a:spcBef>
              <a:spcAft>
                <a:spcPct val="0"/>
              </a:spcAft>
            </a:pPr>
            <a:fld id="{C066543E-DC17-D445-B63B-8747381A6DCF}" type="slidenum">
              <a:rPr lang="en-US" sz="1200"/>
              <a:pPr eaLnBrk="1" fontAlgn="base" hangingPunct="1">
                <a:spcBef>
                  <a:spcPct val="0"/>
                </a:spcBef>
                <a:spcAft>
                  <a:spcPct val="0"/>
                </a:spcAft>
              </a:pPr>
              <a:t>16</a:t>
            </a:fld>
            <a:endParaRPr 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8427AA-8D63-9247-B6B0-3FF0FC49C127}" type="slidenum">
              <a:rPr lang="en-US" smtClean="0"/>
              <a:t>20</a:t>
            </a:fld>
            <a:endParaRPr lang="en-US"/>
          </a:p>
        </p:txBody>
      </p:sp>
    </p:spTree>
    <p:extLst>
      <p:ext uri="{BB962C8B-B14F-4D97-AF65-F5344CB8AC3E}">
        <p14:creationId xmlns:p14="http://schemas.microsoft.com/office/powerpoint/2010/main" val="2630604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0DBB50D-9BB7-5243-9A1A-6BFC04D58878}" type="datetimeFigureOut">
              <a:rPr lang="en-US" smtClean="0"/>
              <a:t>5/7/15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588823-C5BC-7042-B862-0A056A47E85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DBB50D-9BB7-5243-9A1A-6BFC04D58878}" type="datetimeFigureOut">
              <a:rPr lang="en-US" smtClean="0"/>
              <a:t>5/7/15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588823-C5BC-7042-B862-0A056A47E85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DBB50D-9BB7-5243-9A1A-6BFC04D58878}" type="datetimeFigureOut">
              <a:rPr lang="en-US" smtClean="0"/>
              <a:t>5/7/15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588823-C5BC-7042-B862-0A056A47E851}"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lank, No Background">
    <p:spTree>
      <p:nvGrpSpPr>
        <p:cNvPr id="1" name=""/>
        <p:cNvGrpSpPr/>
        <p:nvPr/>
      </p:nvGrpSpPr>
      <p:grpSpPr>
        <a:xfrm>
          <a:off x="0" y="0"/>
          <a:ext cx="0" cy="0"/>
          <a:chOff x="0" y="0"/>
          <a:chExt cx="0" cy="0"/>
        </a:xfrm>
      </p:grpSpPr>
      <p:sp>
        <p:nvSpPr>
          <p:cNvPr id="2" name="Slide Number Placeholder 2"/>
          <p:cNvSpPr>
            <a:spLocks noGrp="1"/>
          </p:cNvSpPr>
          <p:nvPr>
            <p:ph type="sldNum" sz="quarter" idx="10"/>
          </p:nvPr>
        </p:nvSpPr>
        <p:spPr/>
        <p:txBody>
          <a:bodyPr/>
          <a:lstStyle>
            <a:lvl1pPr>
              <a:defRPr/>
            </a:lvl1pPr>
          </a:lstStyle>
          <a:p>
            <a:pPr>
              <a:defRPr/>
            </a:pPr>
            <a:fld id="{402EE247-0128-6841-BE74-578FB5F950C2}" type="slidenum">
              <a:rPr lang="en-US"/>
              <a:pPr>
                <a:defRPr/>
              </a:pPr>
              <a:t>‹#›</a:t>
            </a:fld>
            <a:endParaRPr lang="en-US"/>
          </a:p>
        </p:txBody>
      </p:sp>
    </p:spTree>
    <p:extLst>
      <p:ext uri="{BB962C8B-B14F-4D97-AF65-F5344CB8AC3E}">
        <p14:creationId xmlns:p14="http://schemas.microsoft.com/office/powerpoint/2010/main" val="224499608"/>
      </p:ext>
    </p:extLst>
  </p:cSld>
  <p:clrMapOvr>
    <a:masterClrMapping/>
  </p:clrMapOvr>
  <p:transition xmlns:p14="http://schemas.microsoft.com/office/powerpoint/2010/mai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DBB50D-9BB7-5243-9A1A-6BFC04D58878}" type="datetimeFigureOut">
              <a:rPr lang="en-US" smtClean="0"/>
              <a:t>5/7/15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588823-C5BC-7042-B862-0A056A47E85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DBB50D-9BB7-5243-9A1A-6BFC04D58878}" type="datetimeFigureOut">
              <a:rPr lang="en-US" smtClean="0"/>
              <a:t>5/7/15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6588823-C5BC-7042-B862-0A056A47E85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0DBB50D-9BB7-5243-9A1A-6BFC04D58878}" type="datetimeFigureOut">
              <a:rPr lang="en-US" smtClean="0"/>
              <a:t>5/7/15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588823-C5BC-7042-B862-0A056A47E85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0DBB50D-9BB7-5243-9A1A-6BFC04D58878}" type="datetimeFigureOut">
              <a:rPr lang="en-US" smtClean="0"/>
              <a:t>5/7/15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6588823-C5BC-7042-B862-0A056A47E85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0DBB50D-9BB7-5243-9A1A-6BFC04D58878}" type="datetimeFigureOut">
              <a:rPr lang="en-US" smtClean="0"/>
              <a:t>5/7/15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6588823-C5BC-7042-B862-0A056A47E85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BB50D-9BB7-5243-9A1A-6BFC04D58878}" type="datetimeFigureOut">
              <a:rPr lang="en-US" smtClean="0"/>
              <a:t>5/7/15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6588823-C5BC-7042-B862-0A056A47E85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DBB50D-9BB7-5243-9A1A-6BFC04D58878}" type="datetimeFigureOut">
              <a:rPr lang="en-US" smtClean="0"/>
              <a:t>5/7/15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6588823-C5BC-7042-B862-0A056A47E851}"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20DBB50D-9BB7-5243-9A1A-6BFC04D58878}" type="datetimeFigureOut">
              <a:rPr lang="en-US" smtClean="0"/>
              <a:t>5/7/15</a:t>
            </a:fld>
            <a:endParaRPr lang="en-US"/>
          </a:p>
        </p:txBody>
      </p:sp>
      <p:sp>
        <p:nvSpPr>
          <p:cNvPr id="9" name="Slide Number Placeholder 8"/>
          <p:cNvSpPr>
            <a:spLocks noGrp="1"/>
          </p:cNvSpPr>
          <p:nvPr>
            <p:ph type="sldNum" sz="quarter" idx="11"/>
          </p:nvPr>
        </p:nvSpPr>
        <p:spPr/>
        <p:txBody>
          <a:bodyPr/>
          <a:lstStyle/>
          <a:p>
            <a:fld id="{26588823-C5BC-7042-B862-0A056A47E85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6588823-C5BC-7042-B862-0A056A47E851}"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20DBB50D-9BB7-5243-9A1A-6BFC04D58878}" type="datetimeFigureOut">
              <a:rPr lang="en-US" smtClean="0"/>
              <a:t>5/7/15</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 Id="rId3" Type="http://schemas.openxmlformats.org/officeDocument/2006/relationships/image" Target="../media/image2.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 Id="rId3"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 Id="rId3"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Customer Profiling</a:t>
            </a:r>
            <a:endParaRPr lang="en-US" dirty="0"/>
          </a:p>
        </p:txBody>
      </p:sp>
      <p:sp>
        <p:nvSpPr>
          <p:cNvPr id="3" name="Subtitle 2"/>
          <p:cNvSpPr>
            <a:spLocks noGrp="1"/>
          </p:cNvSpPr>
          <p:nvPr>
            <p:ph type="subTitle" idx="1"/>
          </p:nvPr>
        </p:nvSpPr>
        <p:spPr/>
        <p:txBody>
          <a:bodyPr/>
          <a:lstStyle/>
          <a:p>
            <a:r>
              <a:rPr lang="en-US" dirty="0" smtClean="0"/>
              <a:t>Janette </a:t>
            </a:r>
            <a:r>
              <a:rPr lang="en-US" dirty="0" err="1" smtClean="0"/>
              <a:t>Toral</a:t>
            </a:r>
            <a:endParaRPr lang="en-US" dirty="0" smtClean="0"/>
          </a:p>
          <a:p>
            <a:r>
              <a:rPr lang="en-US" dirty="0" err="1" smtClean="0"/>
              <a:t>DigitalFilipino.com</a:t>
            </a:r>
            <a:endParaRPr lang="en-US" dirty="0"/>
          </a:p>
        </p:txBody>
      </p:sp>
    </p:spTree>
    <p:extLst>
      <p:ext uri="{BB962C8B-B14F-4D97-AF65-F5344CB8AC3E}">
        <p14:creationId xmlns:p14="http://schemas.microsoft.com/office/powerpoint/2010/main" val="2213363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cstate="print">
            <a:extLst>
              <a:ext uri="{28A0092B-C50C-407E-A947-70E740481C1C}">
                <a14:useLocalDpi xmlns:a14="http://schemas.microsoft.com/office/drawing/2010/main" val="0"/>
              </a:ext>
            </a:extLst>
          </a:blip>
          <a:srcRect l="45112" t="49677" r="10201" b="1604"/>
          <a:stretch/>
        </p:blipFill>
        <p:spPr>
          <a:xfrm>
            <a:off x="4800600" y="1524000"/>
            <a:ext cx="4082448" cy="4025944"/>
          </a:xfrm>
          <a:prstGeom prst="ellipse">
            <a:avLst/>
          </a:prstGeom>
          <a:ln w="63500">
            <a:solidFill>
              <a:srgbClr val="434343"/>
            </a:solidFill>
          </a:ln>
        </p:spPr>
      </p:pic>
      <p:sp>
        <p:nvSpPr>
          <p:cNvPr id="2" name="Title 1"/>
          <p:cNvSpPr>
            <a:spLocks noGrp="1"/>
          </p:cNvSpPr>
          <p:nvPr>
            <p:ph type="title"/>
          </p:nvPr>
        </p:nvSpPr>
        <p:spPr>
          <a:xfrm>
            <a:off x="457200" y="273050"/>
            <a:ext cx="5410200" cy="1162050"/>
          </a:xfrm>
        </p:spPr>
        <p:txBody>
          <a:bodyPr rtlCol="0" anchor="ctr">
            <a:normAutofit/>
          </a:bodyPr>
          <a:lstStyle/>
          <a:p>
            <a:pPr eaLnBrk="1" fontAlgn="auto" hangingPunct="1">
              <a:spcAft>
                <a:spcPts val="0"/>
              </a:spcAft>
              <a:defRPr/>
            </a:pPr>
            <a:r>
              <a:rPr lang="en-US" sz="4400" dirty="0" smtClean="0">
                <a:solidFill>
                  <a:schemeClr val="tx1">
                    <a:lumMod val="65000"/>
                    <a:lumOff val="35000"/>
                  </a:schemeClr>
                </a:solidFill>
                <a:latin typeface="Verdana" pitchFamily="34" charset="0"/>
                <a:ea typeface="Verdana" pitchFamily="34" charset="0"/>
                <a:cs typeface="Verdana" pitchFamily="34" charset="0"/>
              </a:rPr>
              <a:t>Persona Name</a:t>
            </a:r>
            <a:endParaRPr lang="en-US" sz="4400" dirty="0">
              <a:solidFill>
                <a:schemeClr val="tx1">
                  <a:lumMod val="65000"/>
                  <a:lumOff val="35000"/>
                </a:schemeClr>
              </a:solidFill>
              <a:latin typeface="Verdana" pitchFamily="34" charset="0"/>
              <a:ea typeface="Verdana" pitchFamily="34" charset="0"/>
              <a:cs typeface="Verdana" pitchFamily="34" charset="0"/>
            </a:endParaRPr>
          </a:p>
        </p:txBody>
      </p:sp>
      <p:sp>
        <p:nvSpPr>
          <p:cNvPr id="4" name="Text Placeholder 3"/>
          <p:cNvSpPr>
            <a:spLocks noGrp="1"/>
          </p:cNvSpPr>
          <p:nvPr>
            <p:ph type="body" sz="half" idx="2"/>
          </p:nvPr>
        </p:nvSpPr>
        <p:spPr>
          <a:xfrm>
            <a:off x="457200" y="1557338"/>
            <a:ext cx="4419600" cy="4691062"/>
          </a:xfrm>
        </p:spPr>
        <p:txBody>
          <a:bodyPr rtlCol="0">
            <a:noAutofit/>
          </a:bodyPr>
          <a:lstStyle/>
          <a:p>
            <a:pPr eaLnBrk="1" fontAlgn="auto" hangingPunct="1">
              <a:spcAft>
                <a:spcPts val="0"/>
              </a:spcAft>
              <a:buFont typeface="Arial" pitchFamily="34" charset="0"/>
              <a:buNone/>
              <a:defRPr/>
            </a:pPr>
            <a:r>
              <a:rPr lang="en-US" b="1" dirty="0" smtClean="0">
                <a:solidFill>
                  <a:srgbClr val="2F2B20"/>
                </a:solidFill>
                <a:latin typeface="Verdana" pitchFamily="34" charset="0"/>
                <a:ea typeface="Verdana" pitchFamily="34" charset="0"/>
                <a:cs typeface="Verdana" pitchFamily="34" charset="0"/>
              </a:rPr>
              <a:t>GOALS:</a:t>
            </a:r>
          </a:p>
          <a:p>
            <a:pPr marL="285750" indent="-285750" eaLnBrk="1" fontAlgn="auto" hangingPunct="1">
              <a:spcAft>
                <a:spcPts val="0"/>
              </a:spcAft>
              <a:buFont typeface="Arial" pitchFamily="34" charset="0"/>
              <a:buChar char="•"/>
              <a:defRPr/>
            </a:pPr>
            <a:r>
              <a:rPr lang="en-US" dirty="0" smtClean="0">
                <a:solidFill>
                  <a:srgbClr val="2F2B20"/>
                </a:solidFill>
                <a:latin typeface="Verdana" pitchFamily="34" charset="0"/>
                <a:ea typeface="Verdana" pitchFamily="34" charset="0"/>
                <a:cs typeface="Verdana" pitchFamily="34" charset="0"/>
              </a:rPr>
              <a:t>Persona’s primary goal</a:t>
            </a:r>
          </a:p>
          <a:p>
            <a:pPr marL="285750" indent="-285750" eaLnBrk="1" fontAlgn="auto" hangingPunct="1">
              <a:spcAft>
                <a:spcPts val="0"/>
              </a:spcAft>
              <a:buFont typeface="Arial" pitchFamily="34" charset="0"/>
              <a:buChar char="•"/>
              <a:defRPr/>
            </a:pPr>
            <a:r>
              <a:rPr lang="en-US" dirty="0" smtClean="0">
                <a:solidFill>
                  <a:srgbClr val="2F2B20"/>
                </a:solidFill>
                <a:latin typeface="Verdana" pitchFamily="34" charset="0"/>
                <a:ea typeface="Verdana" pitchFamily="34" charset="0"/>
                <a:cs typeface="Verdana" pitchFamily="34" charset="0"/>
              </a:rPr>
              <a:t>Persona’s secondary goal</a:t>
            </a:r>
          </a:p>
          <a:p>
            <a:pPr eaLnBrk="1" fontAlgn="auto" hangingPunct="1">
              <a:spcAft>
                <a:spcPts val="0"/>
              </a:spcAft>
              <a:buFont typeface="Arial" pitchFamily="34" charset="0"/>
              <a:buNone/>
              <a:defRPr/>
            </a:pPr>
            <a:endParaRPr lang="en-US" dirty="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r>
              <a:rPr lang="en-US" b="1" dirty="0" smtClean="0">
                <a:solidFill>
                  <a:srgbClr val="2F2B20"/>
                </a:solidFill>
                <a:latin typeface="Verdana" pitchFamily="34" charset="0"/>
                <a:ea typeface="Verdana" pitchFamily="34" charset="0"/>
                <a:cs typeface="Verdana" pitchFamily="34" charset="0"/>
              </a:rPr>
              <a:t>CHALLENGES:</a:t>
            </a:r>
          </a:p>
          <a:p>
            <a:pPr marL="285750" indent="-285750" eaLnBrk="1" fontAlgn="auto" hangingPunct="1">
              <a:spcAft>
                <a:spcPts val="0"/>
              </a:spcAft>
              <a:buFont typeface="Arial" pitchFamily="34" charset="0"/>
              <a:buChar char="•"/>
              <a:defRPr/>
            </a:pPr>
            <a:r>
              <a:rPr lang="en-US" dirty="0" smtClean="0">
                <a:solidFill>
                  <a:srgbClr val="2F2B20"/>
                </a:solidFill>
                <a:latin typeface="Verdana" pitchFamily="34" charset="0"/>
                <a:ea typeface="Verdana" pitchFamily="34" charset="0"/>
                <a:cs typeface="Verdana" pitchFamily="34" charset="0"/>
              </a:rPr>
              <a:t>Primary challenge to persona’s success</a:t>
            </a:r>
          </a:p>
          <a:p>
            <a:pPr marL="285750" indent="-285750" eaLnBrk="1" fontAlgn="auto" hangingPunct="1">
              <a:spcAft>
                <a:spcPts val="0"/>
              </a:spcAft>
              <a:buFont typeface="Arial" pitchFamily="34" charset="0"/>
              <a:buChar char="•"/>
              <a:defRPr/>
            </a:pPr>
            <a:r>
              <a:rPr lang="en-US" dirty="0" smtClean="0">
                <a:solidFill>
                  <a:srgbClr val="2F2B20"/>
                </a:solidFill>
                <a:latin typeface="Verdana" pitchFamily="34" charset="0"/>
                <a:ea typeface="Verdana" pitchFamily="34" charset="0"/>
                <a:cs typeface="Verdana" pitchFamily="34" charset="0"/>
              </a:rPr>
              <a:t>Secondary challenge to persona’s success</a:t>
            </a:r>
          </a:p>
          <a:p>
            <a:pPr marL="285750" indent="-285750" eaLnBrk="1" fontAlgn="auto" hangingPunct="1">
              <a:spcAft>
                <a:spcPts val="0"/>
              </a:spcAft>
              <a:buFont typeface="Arial" pitchFamily="34" charset="0"/>
              <a:buChar char="•"/>
              <a:defRPr/>
            </a:pPr>
            <a:endParaRPr lang="en-US" dirty="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r>
              <a:rPr lang="en-US" b="1" dirty="0" smtClean="0">
                <a:solidFill>
                  <a:srgbClr val="2F2B20"/>
                </a:solidFill>
                <a:latin typeface="Verdana" pitchFamily="34" charset="0"/>
                <a:ea typeface="Verdana" pitchFamily="34" charset="0"/>
                <a:cs typeface="Verdana" pitchFamily="34" charset="0"/>
              </a:rPr>
              <a:t>HOW WE HELP:</a:t>
            </a:r>
          </a:p>
          <a:p>
            <a:pPr marL="285750" indent="-285750" eaLnBrk="1" fontAlgn="auto" hangingPunct="1">
              <a:spcAft>
                <a:spcPts val="0"/>
              </a:spcAft>
              <a:buFont typeface="Arial" pitchFamily="34" charset="0"/>
              <a:buChar char="•"/>
              <a:defRPr/>
            </a:pPr>
            <a:r>
              <a:rPr lang="en-US" dirty="0" smtClean="0">
                <a:solidFill>
                  <a:srgbClr val="2F2B20"/>
                </a:solidFill>
                <a:latin typeface="Verdana" pitchFamily="34" charset="0"/>
                <a:ea typeface="Verdana" pitchFamily="34" charset="0"/>
                <a:cs typeface="Verdana" pitchFamily="34" charset="0"/>
              </a:rPr>
              <a:t>How you solve your persona’s challenges</a:t>
            </a:r>
          </a:p>
          <a:p>
            <a:pPr marL="285750" indent="-285750" eaLnBrk="1" fontAlgn="auto" hangingPunct="1">
              <a:spcAft>
                <a:spcPts val="0"/>
              </a:spcAft>
              <a:buFont typeface="Arial" pitchFamily="34" charset="0"/>
              <a:buChar char="•"/>
              <a:defRPr/>
            </a:pPr>
            <a:r>
              <a:rPr lang="en-US" dirty="0" smtClean="0">
                <a:solidFill>
                  <a:srgbClr val="2F2B20"/>
                </a:solidFill>
                <a:latin typeface="Verdana" pitchFamily="34" charset="0"/>
                <a:ea typeface="Verdana" pitchFamily="34" charset="0"/>
                <a:cs typeface="Verdana" pitchFamily="34" charset="0"/>
              </a:rPr>
              <a:t>How you help your persona achieve goals</a:t>
            </a:r>
            <a:endParaRPr lang="en-US" dirty="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dirty="0" smtClean="0">
              <a:solidFill>
                <a:srgbClr val="2F2B20"/>
              </a:solidFill>
              <a:latin typeface="Verdana" pitchFamily="34" charset="0"/>
              <a:ea typeface="Verdana" pitchFamily="34" charset="0"/>
              <a:cs typeface="Verdana" pitchFamily="34" charset="0"/>
            </a:endParaRPr>
          </a:p>
        </p:txBody>
      </p:sp>
      <p:grpSp>
        <p:nvGrpSpPr>
          <p:cNvPr id="52228" name="Group 4"/>
          <p:cNvGrpSpPr>
            <a:grpSpLocks/>
          </p:cNvGrpSpPr>
          <p:nvPr/>
        </p:nvGrpSpPr>
        <p:grpSpPr bwMode="auto">
          <a:xfrm rot="-511453">
            <a:off x="4249738" y="1704975"/>
            <a:ext cx="1844675" cy="1616075"/>
            <a:chOff x="-4570134" y="6690281"/>
            <a:chExt cx="1845091" cy="1615605"/>
          </a:xfrm>
        </p:grpSpPr>
        <p:sp>
          <p:nvSpPr>
            <p:cNvPr id="6" name="TextBox 5"/>
            <p:cNvSpPr txBox="1"/>
            <p:nvPr/>
          </p:nvSpPr>
          <p:spPr>
            <a:xfrm rot="940237">
              <a:off x="-4569932" y="6811502"/>
              <a:ext cx="1845091" cy="1477533"/>
            </a:xfrm>
            <a:prstGeom prst="rect">
              <a:avLst/>
            </a:prstGeom>
            <a:solidFill>
              <a:srgbClr val="FFFFA7"/>
            </a:solidFill>
            <a:effectLst>
              <a:outerShdw blurRad="317500" dist="457200" dir="2700000" algn="tl" rotWithShape="0">
                <a:prstClr val="black">
                  <a:alpha val="27000"/>
                </a:prstClr>
              </a:outerShdw>
            </a:effectLst>
          </p:spPr>
          <p:txBody>
            <a:bodyPr>
              <a:spAutoFit/>
            </a:bodyPr>
            <a:lstStyle/>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p:txBody>
        </p:sp>
        <p:sp>
          <p:nvSpPr>
            <p:cNvPr id="52231" name="TextBox 7"/>
            <p:cNvSpPr txBox="1">
              <a:spLocks noChangeArrowheads="1"/>
            </p:cNvSpPr>
            <p:nvPr/>
          </p:nvSpPr>
          <p:spPr bwMode="auto">
            <a:xfrm rot="944614">
              <a:off x="-4489024" y="6920891"/>
              <a:ext cx="171917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400">
                  <a:latin typeface="Franklin Gothic Book" charset="0"/>
                </a:rPr>
                <a:t>Conduct interviews with your target audience to learn about their goals and challenges in more detail.</a:t>
              </a:r>
            </a:p>
          </p:txBody>
        </p:sp>
        <p:sp>
          <p:nvSpPr>
            <p:cNvPr id="9" name="Oval 8"/>
            <p:cNvSpPr/>
            <p:nvPr/>
          </p:nvSpPr>
          <p:spPr>
            <a:xfrm>
              <a:off x="-3496463" y="6690281"/>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52229" name="Rectangle 9"/>
          <p:cNvSpPr>
            <a:spLocks noChangeArrowheads="1"/>
          </p:cNvSpPr>
          <p:nvPr/>
        </p:nvSpPr>
        <p:spPr bwMode="auto">
          <a:xfrm>
            <a:off x="5201724" y="5529248"/>
            <a:ext cx="368132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ES_tradnl" dirty="0"/>
              <a:t>http://</a:t>
            </a:r>
            <a:r>
              <a:rPr lang="es-ES_tradnl" dirty="0" err="1"/>
              <a:t>offers.hubspot.com</a:t>
            </a:r>
            <a:r>
              <a:rPr lang="es-ES_tradnl" dirty="0"/>
              <a:t>/free-</a:t>
            </a:r>
            <a:r>
              <a:rPr lang="es-ES_tradnl" dirty="0" err="1"/>
              <a:t>template</a:t>
            </a:r>
            <a:r>
              <a:rPr lang="es-ES_tradnl" dirty="0"/>
              <a:t>-</a:t>
            </a:r>
            <a:r>
              <a:rPr lang="es-ES_tradnl" dirty="0" err="1"/>
              <a:t>creating</a:t>
            </a:r>
            <a:r>
              <a:rPr lang="es-ES_tradnl" dirty="0"/>
              <a:t>-</a:t>
            </a:r>
            <a:r>
              <a:rPr lang="es-ES_tradnl" dirty="0" err="1"/>
              <a:t>buyer</a:t>
            </a:r>
            <a:r>
              <a:rPr lang="es-ES_tradnl" dirty="0"/>
              <a:t>-personas</a:t>
            </a:r>
            <a:endParaRPr lang="en-US" dirty="0"/>
          </a:p>
        </p:txBody>
      </p:sp>
    </p:spTree>
    <p:extLst>
      <p:ext uri="{BB962C8B-B14F-4D97-AF65-F5344CB8AC3E}">
        <p14:creationId xmlns:p14="http://schemas.microsoft.com/office/powerpoint/2010/main" val="345866408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l="45112" t="49677" r="10201" b="1604"/>
          <a:stretch/>
        </p:blipFill>
        <p:spPr>
          <a:xfrm>
            <a:off x="4800600" y="1524000"/>
            <a:ext cx="4082448" cy="4025944"/>
          </a:xfrm>
          <a:prstGeom prst="ellipse">
            <a:avLst/>
          </a:prstGeom>
          <a:ln w="63500">
            <a:solidFill>
              <a:srgbClr val="434343"/>
            </a:solidFill>
          </a:ln>
        </p:spPr>
      </p:pic>
      <p:sp>
        <p:nvSpPr>
          <p:cNvPr id="2" name="Title 1"/>
          <p:cNvSpPr>
            <a:spLocks noGrp="1"/>
          </p:cNvSpPr>
          <p:nvPr>
            <p:ph type="title"/>
          </p:nvPr>
        </p:nvSpPr>
        <p:spPr>
          <a:xfrm>
            <a:off x="457200" y="273050"/>
            <a:ext cx="5334000" cy="1162050"/>
          </a:xfrm>
        </p:spPr>
        <p:txBody>
          <a:bodyPr rtlCol="0" anchor="ctr">
            <a:normAutofit/>
          </a:bodyPr>
          <a:lstStyle/>
          <a:p>
            <a:pPr eaLnBrk="1" fontAlgn="auto" hangingPunct="1">
              <a:spcAft>
                <a:spcPts val="0"/>
              </a:spcAft>
              <a:defRPr/>
            </a:pPr>
            <a:r>
              <a:rPr lang="en-US" sz="4400" dirty="0" smtClean="0">
                <a:solidFill>
                  <a:schemeClr val="tx1">
                    <a:lumMod val="65000"/>
                    <a:lumOff val="35000"/>
                  </a:schemeClr>
                </a:solidFill>
                <a:latin typeface="Verdana" pitchFamily="34" charset="0"/>
                <a:ea typeface="Verdana" pitchFamily="34" charset="0"/>
                <a:cs typeface="Verdana" pitchFamily="34" charset="0"/>
              </a:rPr>
              <a:t>Persona Name</a:t>
            </a:r>
            <a:endParaRPr lang="en-US" sz="4400" dirty="0">
              <a:solidFill>
                <a:schemeClr val="tx1">
                  <a:lumMod val="65000"/>
                  <a:lumOff val="35000"/>
                </a:schemeClr>
              </a:solidFill>
              <a:latin typeface="Verdana" pitchFamily="34" charset="0"/>
              <a:ea typeface="Verdana" pitchFamily="34" charset="0"/>
              <a:cs typeface="Verdana" pitchFamily="34" charset="0"/>
            </a:endParaRPr>
          </a:p>
        </p:txBody>
      </p:sp>
      <p:sp>
        <p:nvSpPr>
          <p:cNvPr id="4" name="Text Placeholder 3"/>
          <p:cNvSpPr>
            <a:spLocks noGrp="1"/>
          </p:cNvSpPr>
          <p:nvPr>
            <p:ph type="body" sz="half" idx="2"/>
          </p:nvPr>
        </p:nvSpPr>
        <p:spPr>
          <a:xfrm>
            <a:off x="457200" y="1557338"/>
            <a:ext cx="3810000" cy="4691062"/>
          </a:xfrm>
        </p:spPr>
        <p:txBody>
          <a:bodyPr rtlCol="0">
            <a:noAutofit/>
          </a:bodyPr>
          <a:lstStyle/>
          <a:p>
            <a:pPr eaLnBrk="1" fontAlgn="auto" hangingPunct="1">
              <a:spcAft>
                <a:spcPts val="0"/>
              </a:spcAft>
              <a:buFont typeface="Arial" pitchFamily="34" charset="0"/>
              <a:buNone/>
              <a:defRPr/>
            </a:pPr>
            <a:r>
              <a:rPr lang="en-US" sz="2000" b="1" dirty="0" smtClean="0">
                <a:solidFill>
                  <a:srgbClr val="2F2B20"/>
                </a:solidFill>
                <a:latin typeface="Verdana" pitchFamily="34" charset="0"/>
                <a:ea typeface="Verdana" pitchFamily="34" charset="0"/>
                <a:cs typeface="Verdana" pitchFamily="34" charset="0"/>
              </a:rPr>
              <a:t>REAL QUOTES:</a:t>
            </a:r>
          </a:p>
          <a:p>
            <a:pPr marL="285750" indent="-285750" eaLnBrk="1" fontAlgn="auto" hangingPunct="1">
              <a:spcAft>
                <a:spcPts val="0"/>
              </a:spcAft>
              <a:buFont typeface="Arial" pitchFamily="34" charset="0"/>
              <a:buChar char="•"/>
              <a:defRPr/>
            </a:pPr>
            <a:r>
              <a:rPr lang="en-US" sz="2000" dirty="0" smtClean="0">
                <a:solidFill>
                  <a:srgbClr val="2F2B20"/>
                </a:solidFill>
                <a:latin typeface="Verdana" pitchFamily="34" charset="0"/>
                <a:ea typeface="Verdana" pitchFamily="34" charset="0"/>
                <a:cs typeface="Verdana" pitchFamily="34" charset="0"/>
              </a:rPr>
              <a:t>Include a few real quotes – taken during your interviews </a:t>
            </a:r>
            <a:r>
              <a:rPr lang="en-US" sz="2000" dirty="0">
                <a:solidFill>
                  <a:srgbClr val="2F2B20"/>
                </a:solidFill>
                <a:latin typeface="Verdana" pitchFamily="34" charset="0"/>
                <a:ea typeface="Verdana" pitchFamily="34" charset="0"/>
                <a:cs typeface="Verdana" pitchFamily="34" charset="0"/>
              </a:rPr>
              <a:t>– </a:t>
            </a:r>
            <a:r>
              <a:rPr lang="en-US" sz="2000" dirty="0" smtClean="0">
                <a:solidFill>
                  <a:srgbClr val="2F2B20"/>
                </a:solidFill>
                <a:latin typeface="Verdana" pitchFamily="34" charset="0"/>
                <a:ea typeface="Verdana" pitchFamily="34" charset="0"/>
                <a:cs typeface="Verdana" pitchFamily="34" charset="0"/>
              </a:rPr>
              <a:t>that represent your persona well. This will make it easier for employees to relate to and understand your persona.</a:t>
            </a:r>
          </a:p>
          <a:p>
            <a:pPr eaLnBrk="1" fontAlgn="auto" hangingPunct="1">
              <a:spcAft>
                <a:spcPts val="0"/>
              </a:spcAft>
              <a:buFont typeface="Arial" pitchFamily="34" charset="0"/>
              <a:buNone/>
              <a:defRPr/>
            </a:pPr>
            <a:endParaRPr lang="en-US" sz="2000" dirty="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r>
              <a:rPr lang="en-US" sz="2000" b="1" dirty="0" smtClean="0">
                <a:solidFill>
                  <a:srgbClr val="2F2B20"/>
                </a:solidFill>
                <a:latin typeface="Verdana" pitchFamily="34" charset="0"/>
                <a:ea typeface="Verdana" pitchFamily="34" charset="0"/>
                <a:cs typeface="Verdana" pitchFamily="34" charset="0"/>
              </a:rPr>
              <a:t>COMMON OBJECTIONS:</a:t>
            </a:r>
          </a:p>
          <a:p>
            <a:pPr marL="285750" indent="-285750" eaLnBrk="1" fontAlgn="auto" hangingPunct="1">
              <a:spcAft>
                <a:spcPts val="0"/>
              </a:spcAft>
              <a:buFont typeface="Arial" pitchFamily="34" charset="0"/>
              <a:buChar char="•"/>
              <a:defRPr/>
            </a:pPr>
            <a:r>
              <a:rPr lang="en-US" sz="2000" dirty="0" smtClean="0">
                <a:solidFill>
                  <a:srgbClr val="2F2B20"/>
                </a:solidFill>
                <a:latin typeface="Verdana" pitchFamily="34" charset="0"/>
                <a:ea typeface="Verdana" pitchFamily="34" charset="0"/>
                <a:cs typeface="Verdana" pitchFamily="34" charset="0"/>
              </a:rPr>
              <a:t>Identify the most common objections your persona will raise during the sales process.</a:t>
            </a:r>
          </a:p>
          <a:p>
            <a:pPr eaLnBrk="1" fontAlgn="auto" hangingPunct="1">
              <a:spcAft>
                <a:spcPts val="0"/>
              </a:spcAft>
              <a:buFont typeface="Arial" pitchFamily="34" charset="0"/>
              <a:buNone/>
              <a:defRPr/>
            </a:pPr>
            <a:endParaRPr lang="en-US" sz="2000" dirty="0">
              <a:solidFill>
                <a:srgbClr val="2F2B20"/>
              </a:solidFill>
              <a:latin typeface="Verdana" pitchFamily="34" charset="0"/>
              <a:ea typeface="Verdana" pitchFamily="34" charset="0"/>
              <a:cs typeface="Verdana" pitchFamily="34" charset="0"/>
            </a:endParaRPr>
          </a:p>
        </p:txBody>
      </p:sp>
      <p:grpSp>
        <p:nvGrpSpPr>
          <p:cNvPr id="53252" name="Group 4"/>
          <p:cNvGrpSpPr>
            <a:grpSpLocks/>
          </p:cNvGrpSpPr>
          <p:nvPr/>
        </p:nvGrpSpPr>
        <p:grpSpPr bwMode="auto">
          <a:xfrm rot="-265709">
            <a:off x="4454525" y="1925638"/>
            <a:ext cx="1846263" cy="1601787"/>
            <a:chOff x="-1357381" y="3917007"/>
            <a:chExt cx="1845091" cy="1601738"/>
          </a:xfrm>
        </p:grpSpPr>
        <p:sp>
          <p:nvSpPr>
            <p:cNvPr id="6" name="TextBox 5"/>
            <p:cNvSpPr txBox="1"/>
            <p:nvPr/>
          </p:nvSpPr>
          <p:spPr>
            <a:xfrm rot="265709">
              <a:off x="-1363372" y="4035772"/>
              <a:ext cx="1845090" cy="1477918"/>
            </a:xfrm>
            <a:prstGeom prst="rect">
              <a:avLst/>
            </a:prstGeom>
            <a:solidFill>
              <a:srgbClr val="FFFFA7"/>
            </a:solidFill>
            <a:effectLst>
              <a:outerShdw blurRad="317500" dist="457200" dir="2700000" algn="tl" rotWithShape="0">
                <a:prstClr val="black">
                  <a:alpha val="27000"/>
                </a:prstClr>
              </a:outerShdw>
            </a:effectLst>
          </p:spPr>
          <p:txBody>
            <a:bodyPr>
              <a:spAutoFit/>
            </a:bodyPr>
            <a:lstStyle/>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p:txBody>
        </p:sp>
        <p:sp>
          <p:nvSpPr>
            <p:cNvPr id="53255" name="TextBox 6"/>
            <p:cNvSpPr txBox="1">
              <a:spLocks noChangeArrowheads="1"/>
            </p:cNvSpPr>
            <p:nvPr/>
          </p:nvSpPr>
          <p:spPr bwMode="auto">
            <a:xfrm rot="270086">
              <a:off x="-1271510" y="4111785"/>
              <a:ext cx="171917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400">
                  <a:latin typeface="Franklin Gothic Book" charset="0"/>
                </a:rPr>
                <a:t>Identifying common objections will help your sales team be better prepared during their conversations.</a:t>
              </a:r>
            </a:p>
          </p:txBody>
        </p:sp>
        <p:sp>
          <p:nvSpPr>
            <p:cNvPr id="9" name="Oval 8"/>
            <p:cNvSpPr/>
            <p:nvPr/>
          </p:nvSpPr>
          <p:spPr>
            <a:xfrm>
              <a:off x="-416665" y="3917007"/>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53253" name="Rectangle 10"/>
          <p:cNvSpPr>
            <a:spLocks noChangeArrowheads="1"/>
          </p:cNvSpPr>
          <p:nvPr/>
        </p:nvSpPr>
        <p:spPr bwMode="auto">
          <a:xfrm>
            <a:off x="4546172" y="5740444"/>
            <a:ext cx="477287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ES_tradnl" dirty="0">
                <a:solidFill>
                  <a:srgbClr val="FFFFFF"/>
                </a:solidFill>
              </a:rPr>
              <a:t>http://</a:t>
            </a:r>
            <a:r>
              <a:rPr lang="es-ES_tradnl" dirty="0" err="1">
                <a:solidFill>
                  <a:srgbClr val="FFFFFF"/>
                </a:solidFill>
              </a:rPr>
              <a:t>offers.hubspot.com</a:t>
            </a:r>
            <a:r>
              <a:rPr lang="es-ES_tradnl" dirty="0">
                <a:solidFill>
                  <a:srgbClr val="FFFFFF"/>
                </a:solidFill>
              </a:rPr>
              <a:t>/free-</a:t>
            </a:r>
            <a:r>
              <a:rPr lang="es-ES_tradnl" dirty="0" err="1">
                <a:solidFill>
                  <a:srgbClr val="FFFFFF"/>
                </a:solidFill>
              </a:rPr>
              <a:t>template</a:t>
            </a:r>
            <a:r>
              <a:rPr lang="es-ES_tradnl" dirty="0">
                <a:solidFill>
                  <a:srgbClr val="FFFFFF"/>
                </a:solidFill>
              </a:rPr>
              <a:t>-</a:t>
            </a:r>
            <a:r>
              <a:rPr lang="es-ES_tradnl" dirty="0" err="1">
                <a:solidFill>
                  <a:srgbClr val="FFFFFF"/>
                </a:solidFill>
              </a:rPr>
              <a:t>creating</a:t>
            </a:r>
            <a:r>
              <a:rPr lang="es-ES_tradnl" dirty="0">
                <a:solidFill>
                  <a:srgbClr val="FFFFFF"/>
                </a:solidFill>
              </a:rPr>
              <a:t>-</a:t>
            </a:r>
            <a:r>
              <a:rPr lang="es-ES_tradnl" dirty="0" err="1">
                <a:solidFill>
                  <a:srgbClr val="FFFFFF"/>
                </a:solidFill>
              </a:rPr>
              <a:t>buyer</a:t>
            </a:r>
            <a:r>
              <a:rPr lang="es-ES_tradnl" dirty="0">
                <a:solidFill>
                  <a:srgbClr val="FFFFFF"/>
                </a:solidFill>
              </a:rPr>
              <a:t>-personas</a:t>
            </a:r>
            <a:endParaRPr lang="en-US" dirty="0">
              <a:solidFill>
                <a:srgbClr val="FFFFFF"/>
              </a:solidFill>
            </a:endParaRPr>
          </a:p>
        </p:txBody>
      </p:sp>
    </p:spTree>
    <p:extLst>
      <p:ext uri="{BB962C8B-B14F-4D97-AF65-F5344CB8AC3E}">
        <p14:creationId xmlns:p14="http://schemas.microsoft.com/office/powerpoint/2010/main" val="142479597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l="45112" t="49677" r="10201" b="1604"/>
          <a:stretch/>
        </p:blipFill>
        <p:spPr>
          <a:xfrm>
            <a:off x="4800600" y="1524000"/>
            <a:ext cx="4082448" cy="4025944"/>
          </a:xfrm>
          <a:prstGeom prst="ellipse">
            <a:avLst/>
          </a:prstGeom>
          <a:ln w="63500">
            <a:solidFill>
              <a:srgbClr val="434343"/>
            </a:solidFill>
          </a:ln>
        </p:spPr>
      </p:pic>
      <p:sp>
        <p:nvSpPr>
          <p:cNvPr id="2" name="Title 1"/>
          <p:cNvSpPr>
            <a:spLocks noGrp="1"/>
          </p:cNvSpPr>
          <p:nvPr>
            <p:ph type="title"/>
          </p:nvPr>
        </p:nvSpPr>
        <p:spPr>
          <a:xfrm>
            <a:off x="457200" y="273050"/>
            <a:ext cx="5334000" cy="1162050"/>
          </a:xfrm>
        </p:spPr>
        <p:txBody>
          <a:bodyPr rtlCol="0" anchor="ctr">
            <a:normAutofit/>
          </a:bodyPr>
          <a:lstStyle/>
          <a:p>
            <a:pPr eaLnBrk="1" fontAlgn="auto" hangingPunct="1">
              <a:spcAft>
                <a:spcPts val="0"/>
              </a:spcAft>
              <a:defRPr/>
            </a:pPr>
            <a:r>
              <a:rPr lang="en-US" sz="4400" dirty="0" smtClean="0">
                <a:solidFill>
                  <a:schemeClr val="tx1">
                    <a:lumMod val="65000"/>
                    <a:lumOff val="35000"/>
                  </a:schemeClr>
                </a:solidFill>
                <a:latin typeface="Verdana" pitchFamily="34" charset="0"/>
                <a:ea typeface="Verdana" pitchFamily="34" charset="0"/>
                <a:cs typeface="Verdana" pitchFamily="34" charset="0"/>
              </a:rPr>
              <a:t>Persona Name</a:t>
            </a:r>
            <a:endParaRPr lang="en-US" sz="4400" dirty="0">
              <a:solidFill>
                <a:schemeClr val="tx1">
                  <a:lumMod val="65000"/>
                  <a:lumOff val="35000"/>
                </a:schemeClr>
              </a:solidFill>
              <a:latin typeface="Verdana" pitchFamily="34" charset="0"/>
              <a:ea typeface="Verdana" pitchFamily="34" charset="0"/>
              <a:cs typeface="Verdana" pitchFamily="34" charset="0"/>
            </a:endParaRPr>
          </a:p>
        </p:txBody>
      </p:sp>
      <p:sp>
        <p:nvSpPr>
          <p:cNvPr id="4" name="Text Placeholder 3"/>
          <p:cNvSpPr>
            <a:spLocks noGrp="1"/>
          </p:cNvSpPr>
          <p:nvPr>
            <p:ph type="body" sz="half" idx="2"/>
          </p:nvPr>
        </p:nvSpPr>
        <p:spPr>
          <a:xfrm>
            <a:off x="457200" y="1557338"/>
            <a:ext cx="3810000" cy="4691062"/>
          </a:xfrm>
        </p:spPr>
        <p:txBody>
          <a:bodyPr rtlCol="0">
            <a:noAutofit/>
          </a:bodyPr>
          <a:lstStyle/>
          <a:p>
            <a:pPr eaLnBrk="1" fontAlgn="auto" hangingPunct="1">
              <a:spcAft>
                <a:spcPts val="0"/>
              </a:spcAft>
              <a:buFont typeface="Arial" pitchFamily="34" charset="0"/>
              <a:buNone/>
              <a:defRPr/>
            </a:pPr>
            <a:r>
              <a:rPr lang="en-US" sz="2000" b="1" dirty="0" smtClean="0">
                <a:solidFill>
                  <a:srgbClr val="2F2B20"/>
                </a:solidFill>
                <a:latin typeface="Verdana" pitchFamily="34" charset="0"/>
                <a:ea typeface="Verdana" pitchFamily="34" charset="0"/>
                <a:cs typeface="Verdana" pitchFamily="34" charset="0"/>
              </a:rPr>
              <a:t>MARKETING MESSAGING:</a:t>
            </a:r>
            <a:endParaRPr lang="en-US" sz="2000" b="1" dirty="0" smtClean="0">
              <a:solidFill>
                <a:srgbClr val="2F2B20"/>
              </a:solidFill>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2000" dirty="0" smtClean="0">
                <a:solidFill>
                  <a:srgbClr val="2F2B20"/>
                </a:solidFill>
                <a:latin typeface="Verdana" pitchFamily="34" charset="0"/>
                <a:ea typeface="Verdana" pitchFamily="34" charset="0"/>
                <a:cs typeface="Verdana" pitchFamily="34" charset="0"/>
              </a:rPr>
              <a:t>Key messages that will resonate with what your target customer wants.</a:t>
            </a:r>
            <a:endParaRPr lang="en-US" sz="2000" dirty="0" smtClean="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sz="2000" dirty="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r>
              <a:rPr lang="en-US" sz="2000" b="1" dirty="0" smtClean="0">
                <a:solidFill>
                  <a:srgbClr val="2F2B20"/>
                </a:solidFill>
                <a:latin typeface="Verdana" pitchFamily="34" charset="0"/>
                <a:ea typeface="Verdana" pitchFamily="34" charset="0"/>
                <a:cs typeface="Verdana" pitchFamily="34" charset="0"/>
              </a:rPr>
              <a:t>ELEVATOR PITCH:</a:t>
            </a:r>
            <a:endParaRPr lang="en-US" sz="2000" b="1" dirty="0" smtClean="0">
              <a:solidFill>
                <a:srgbClr val="2F2B20"/>
              </a:solidFill>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2000" dirty="0" smtClean="0">
                <a:solidFill>
                  <a:srgbClr val="2F2B20"/>
                </a:solidFill>
                <a:latin typeface="Verdana" pitchFamily="34" charset="0"/>
                <a:ea typeface="Verdana" pitchFamily="34" charset="0"/>
                <a:cs typeface="Verdana" pitchFamily="34" charset="0"/>
              </a:rPr>
              <a:t>Your quick description of service or product to customer</a:t>
            </a:r>
            <a:endParaRPr lang="en-US" sz="2000" dirty="0" smtClean="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sz="2000" dirty="0">
              <a:solidFill>
                <a:srgbClr val="2F2B20"/>
              </a:solidFill>
              <a:latin typeface="Verdana" pitchFamily="34" charset="0"/>
              <a:ea typeface="Verdana" pitchFamily="34" charset="0"/>
              <a:cs typeface="Verdana" pitchFamily="34" charset="0"/>
            </a:endParaRPr>
          </a:p>
        </p:txBody>
      </p:sp>
      <p:grpSp>
        <p:nvGrpSpPr>
          <p:cNvPr id="53252" name="Group 4"/>
          <p:cNvGrpSpPr>
            <a:grpSpLocks/>
          </p:cNvGrpSpPr>
          <p:nvPr/>
        </p:nvGrpSpPr>
        <p:grpSpPr bwMode="auto">
          <a:xfrm rot="-265709">
            <a:off x="4454525" y="1925638"/>
            <a:ext cx="1846263" cy="1601787"/>
            <a:chOff x="-1357381" y="3917007"/>
            <a:chExt cx="1845091" cy="1601738"/>
          </a:xfrm>
        </p:grpSpPr>
        <p:sp>
          <p:nvSpPr>
            <p:cNvPr id="6" name="TextBox 5"/>
            <p:cNvSpPr txBox="1"/>
            <p:nvPr/>
          </p:nvSpPr>
          <p:spPr>
            <a:xfrm rot="265709">
              <a:off x="-1363372" y="4035772"/>
              <a:ext cx="1845090" cy="1477918"/>
            </a:xfrm>
            <a:prstGeom prst="rect">
              <a:avLst/>
            </a:prstGeom>
            <a:solidFill>
              <a:srgbClr val="FFFFA7"/>
            </a:solidFill>
            <a:effectLst>
              <a:outerShdw blurRad="317500" dist="457200" dir="2700000" algn="tl" rotWithShape="0">
                <a:prstClr val="black">
                  <a:alpha val="27000"/>
                </a:prstClr>
              </a:outerShdw>
            </a:effectLst>
          </p:spPr>
          <p:txBody>
            <a:bodyPr>
              <a:spAutoFit/>
            </a:bodyPr>
            <a:lstStyle/>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p:txBody>
        </p:sp>
        <p:sp>
          <p:nvSpPr>
            <p:cNvPr id="53255" name="TextBox 6"/>
            <p:cNvSpPr txBox="1">
              <a:spLocks noChangeArrowheads="1"/>
            </p:cNvSpPr>
            <p:nvPr/>
          </p:nvSpPr>
          <p:spPr bwMode="auto">
            <a:xfrm rot="270086">
              <a:off x="-1271510" y="4111785"/>
              <a:ext cx="171917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400">
                  <a:latin typeface="Franklin Gothic Book" charset="0"/>
                </a:rPr>
                <a:t>Identifying common objections will help your sales team be better prepared during their conversations.</a:t>
              </a:r>
            </a:p>
          </p:txBody>
        </p:sp>
        <p:sp>
          <p:nvSpPr>
            <p:cNvPr id="9" name="Oval 8"/>
            <p:cNvSpPr/>
            <p:nvPr/>
          </p:nvSpPr>
          <p:spPr>
            <a:xfrm>
              <a:off x="-416665" y="3917007"/>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53253" name="Rectangle 10"/>
          <p:cNvSpPr>
            <a:spLocks noChangeArrowheads="1"/>
          </p:cNvSpPr>
          <p:nvPr/>
        </p:nvSpPr>
        <p:spPr bwMode="auto">
          <a:xfrm>
            <a:off x="4546172" y="5740444"/>
            <a:ext cx="477287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ES_tradnl" dirty="0">
                <a:solidFill>
                  <a:srgbClr val="FFFFFF"/>
                </a:solidFill>
              </a:rPr>
              <a:t>http://</a:t>
            </a:r>
            <a:r>
              <a:rPr lang="es-ES_tradnl" dirty="0" err="1">
                <a:solidFill>
                  <a:srgbClr val="FFFFFF"/>
                </a:solidFill>
              </a:rPr>
              <a:t>offers.hubspot.com</a:t>
            </a:r>
            <a:r>
              <a:rPr lang="es-ES_tradnl" dirty="0">
                <a:solidFill>
                  <a:srgbClr val="FFFFFF"/>
                </a:solidFill>
              </a:rPr>
              <a:t>/free-</a:t>
            </a:r>
            <a:r>
              <a:rPr lang="es-ES_tradnl" dirty="0" err="1">
                <a:solidFill>
                  <a:srgbClr val="FFFFFF"/>
                </a:solidFill>
              </a:rPr>
              <a:t>template</a:t>
            </a:r>
            <a:r>
              <a:rPr lang="es-ES_tradnl" dirty="0">
                <a:solidFill>
                  <a:srgbClr val="FFFFFF"/>
                </a:solidFill>
              </a:rPr>
              <a:t>-</a:t>
            </a:r>
            <a:r>
              <a:rPr lang="es-ES_tradnl" dirty="0" err="1">
                <a:solidFill>
                  <a:srgbClr val="FFFFFF"/>
                </a:solidFill>
              </a:rPr>
              <a:t>creating</a:t>
            </a:r>
            <a:r>
              <a:rPr lang="es-ES_tradnl" dirty="0">
                <a:solidFill>
                  <a:srgbClr val="FFFFFF"/>
                </a:solidFill>
              </a:rPr>
              <a:t>-</a:t>
            </a:r>
            <a:r>
              <a:rPr lang="es-ES_tradnl" dirty="0" err="1">
                <a:solidFill>
                  <a:srgbClr val="FFFFFF"/>
                </a:solidFill>
              </a:rPr>
              <a:t>buyer</a:t>
            </a:r>
            <a:r>
              <a:rPr lang="es-ES_tradnl" dirty="0">
                <a:solidFill>
                  <a:srgbClr val="FFFFFF"/>
                </a:solidFill>
              </a:rPr>
              <a:t>-personas</a:t>
            </a:r>
            <a:endParaRPr lang="en-US" dirty="0">
              <a:solidFill>
                <a:srgbClr val="FFFFFF"/>
              </a:solidFill>
            </a:endParaRPr>
          </a:p>
        </p:txBody>
      </p:sp>
    </p:spTree>
    <p:extLst>
      <p:ext uri="{BB962C8B-B14F-4D97-AF65-F5344CB8AC3E}">
        <p14:creationId xmlns:p14="http://schemas.microsoft.com/office/powerpoint/2010/main" val="215943259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1" descr="Screen shot 2011-11-25 at 12.48.15 PM.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3813" y="38100"/>
            <a:ext cx="91598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6" name="TextBox 4"/>
          <p:cNvSpPr txBox="1">
            <a:spLocks noChangeArrowheads="1"/>
          </p:cNvSpPr>
          <p:nvPr/>
        </p:nvSpPr>
        <p:spPr bwMode="auto">
          <a:xfrm>
            <a:off x="311150" y="1138238"/>
            <a:ext cx="1646238"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dirty="0" smtClean="0">
                <a:solidFill>
                  <a:srgbClr val="008000"/>
                </a:solidFill>
              </a:rPr>
              <a:t>Online lead generators (bloggers / freelancers)</a:t>
            </a:r>
          </a:p>
          <a:p>
            <a:pPr eaLnBrk="1" hangingPunct="1"/>
            <a:endParaRPr lang="en-US" sz="1800" dirty="0">
              <a:solidFill>
                <a:srgbClr val="008000"/>
              </a:solidFill>
            </a:endParaRPr>
          </a:p>
          <a:p>
            <a:pPr eaLnBrk="1" hangingPunct="1"/>
            <a:r>
              <a:rPr lang="en-US" sz="1800" dirty="0" smtClean="0">
                <a:solidFill>
                  <a:srgbClr val="008000"/>
                </a:solidFill>
              </a:rPr>
              <a:t>BPO / Companies in the area.</a:t>
            </a:r>
          </a:p>
          <a:p>
            <a:pPr eaLnBrk="1" hangingPunct="1"/>
            <a:endParaRPr lang="en-US" sz="1800" dirty="0">
              <a:solidFill>
                <a:srgbClr val="008000"/>
              </a:solidFill>
            </a:endParaRPr>
          </a:p>
          <a:p>
            <a:pPr eaLnBrk="1" hangingPunct="1"/>
            <a:r>
              <a:rPr lang="en-US" sz="1800" dirty="0" smtClean="0">
                <a:solidFill>
                  <a:srgbClr val="008000"/>
                </a:solidFill>
              </a:rPr>
              <a:t>Media (feature)</a:t>
            </a:r>
          </a:p>
          <a:p>
            <a:pPr eaLnBrk="1" hangingPunct="1"/>
            <a:endParaRPr lang="en-US" sz="1800" dirty="0">
              <a:solidFill>
                <a:srgbClr val="008000"/>
              </a:solidFill>
            </a:endParaRPr>
          </a:p>
          <a:p>
            <a:pPr eaLnBrk="1" hangingPunct="1"/>
            <a:r>
              <a:rPr lang="en-US" sz="1800" dirty="0" smtClean="0">
                <a:solidFill>
                  <a:srgbClr val="008000"/>
                </a:solidFill>
              </a:rPr>
              <a:t>Videographers / Podcaster / Photographer</a:t>
            </a:r>
            <a:endParaRPr lang="en-US" sz="1800" dirty="0">
              <a:solidFill>
                <a:srgbClr val="008000"/>
              </a:solidFill>
            </a:endParaRPr>
          </a:p>
        </p:txBody>
      </p:sp>
      <p:sp>
        <p:nvSpPr>
          <p:cNvPr id="16387" name="TextBox 5"/>
          <p:cNvSpPr txBox="1">
            <a:spLocks noChangeArrowheads="1"/>
          </p:cNvSpPr>
          <p:nvPr/>
        </p:nvSpPr>
        <p:spPr bwMode="auto">
          <a:xfrm flipH="1">
            <a:off x="2028825" y="1121492"/>
            <a:ext cx="1660525"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dirty="0" smtClean="0">
                <a:solidFill>
                  <a:srgbClr val="008000"/>
                </a:solidFill>
              </a:rPr>
              <a:t>Site ocular</a:t>
            </a:r>
          </a:p>
          <a:p>
            <a:pPr eaLnBrk="1" hangingPunct="1"/>
            <a:endParaRPr lang="en-US" sz="1800" dirty="0">
              <a:solidFill>
                <a:srgbClr val="008000"/>
              </a:solidFill>
            </a:endParaRPr>
          </a:p>
          <a:p>
            <a:pPr eaLnBrk="1" hangingPunct="1"/>
            <a:r>
              <a:rPr lang="en-US" sz="1800" dirty="0" smtClean="0">
                <a:solidFill>
                  <a:srgbClr val="008000"/>
                </a:solidFill>
              </a:rPr>
              <a:t>Online promotion</a:t>
            </a:r>
          </a:p>
          <a:p>
            <a:pPr eaLnBrk="1" hangingPunct="1"/>
            <a:endParaRPr lang="en-US" sz="1800" dirty="0">
              <a:solidFill>
                <a:srgbClr val="008000"/>
              </a:solidFill>
            </a:endParaRPr>
          </a:p>
          <a:p>
            <a:pPr eaLnBrk="1" hangingPunct="1"/>
            <a:r>
              <a:rPr lang="en-US" sz="1800" dirty="0" smtClean="0">
                <a:solidFill>
                  <a:srgbClr val="008000"/>
                </a:solidFill>
              </a:rPr>
              <a:t>Customer relationship</a:t>
            </a:r>
            <a:endParaRPr lang="en-US" sz="1800" dirty="0">
              <a:solidFill>
                <a:srgbClr val="008000"/>
              </a:solidFill>
            </a:endParaRPr>
          </a:p>
        </p:txBody>
      </p:sp>
      <p:sp>
        <p:nvSpPr>
          <p:cNvPr id="16388" name="TextBox 6"/>
          <p:cNvSpPr txBox="1">
            <a:spLocks noChangeArrowheads="1"/>
          </p:cNvSpPr>
          <p:nvPr/>
        </p:nvSpPr>
        <p:spPr bwMode="auto">
          <a:xfrm>
            <a:off x="2028825" y="3617913"/>
            <a:ext cx="162877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dirty="0" smtClean="0">
                <a:solidFill>
                  <a:srgbClr val="008000"/>
                </a:solidFill>
              </a:rPr>
              <a:t>Online presence</a:t>
            </a:r>
            <a:endParaRPr lang="en-US" sz="1800" dirty="0">
              <a:solidFill>
                <a:srgbClr val="008000"/>
              </a:solidFill>
            </a:endParaRPr>
          </a:p>
          <a:p>
            <a:pPr eaLnBrk="1" hangingPunct="1"/>
            <a:r>
              <a:rPr lang="en-US" sz="1800" dirty="0" smtClean="0">
                <a:solidFill>
                  <a:srgbClr val="008000"/>
                </a:solidFill>
              </a:rPr>
              <a:t>Transportation</a:t>
            </a:r>
          </a:p>
          <a:p>
            <a:pPr eaLnBrk="1" hangingPunct="1"/>
            <a:r>
              <a:rPr lang="en-US" sz="1800" dirty="0" smtClean="0">
                <a:solidFill>
                  <a:srgbClr val="008000"/>
                </a:solidFill>
              </a:rPr>
              <a:t>CRM</a:t>
            </a:r>
            <a:endParaRPr lang="en-US" sz="1800" dirty="0">
              <a:solidFill>
                <a:srgbClr val="008000"/>
              </a:solidFill>
            </a:endParaRPr>
          </a:p>
        </p:txBody>
      </p:sp>
      <p:sp>
        <p:nvSpPr>
          <p:cNvPr id="16389" name="TextBox 8"/>
          <p:cNvSpPr txBox="1">
            <a:spLocks noChangeArrowheads="1"/>
          </p:cNvSpPr>
          <p:nvPr/>
        </p:nvSpPr>
        <p:spPr bwMode="auto">
          <a:xfrm>
            <a:off x="3786188" y="1365250"/>
            <a:ext cx="1676400"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600" dirty="0" smtClean="0">
                <a:solidFill>
                  <a:srgbClr val="008000"/>
                </a:solidFill>
              </a:rPr>
              <a:t>Property affordable for people with monthly </a:t>
            </a:r>
            <a:r>
              <a:rPr lang="en-US" sz="1600" dirty="0" smtClean="0">
                <a:solidFill>
                  <a:srgbClr val="008000"/>
                </a:solidFill>
              </a:rPr>
              <a:t>income of P12,000.</a:t>
            </a:r>
          </a:p>
          <a:p>
            <a:pPr eaLnBrk="1" hangingPunct="1"/>
            <a:endParaRPr lang="en-US" sz="1600" dirty="0">
              <a:solidFill>
                <a:srgbClr val="008000"/>
              </a:solidFill>
            </a:endParaRPr>
          </a:p>
          <a:p>
            <a:pPr eaLnBrk="1" hangingPunct="1"/>
            <a:r>
              <a:rPr lang="en-US" sz="1600" dirty="0" smtClean="0">
                <a:solidFill>
                  <a:srgbClr val="008000"/>
                </a:solidFill>
              </a:rPr>
              <a:t>Strong </a:t>
            </a:r>
            <a:r>
              <a:rPr lang="en-US" sz="1600" dirty="0" err="1" smtClean="0">
                <a:solidFill>
                  <a:srgbClr val="008000"/>
                </a:solidFill>
              </a:rPr>
              <a:t>telco</a:t>
            </a:r>
            <a:r>
              <a:rPr lang="en-US" sz="1600" dirty="0" smtClean="0">
                <a:solidFill>
                  <a:srgbClr val="008000"/>
                </a:solidFill>
              </a:rPr>
              <a:t> signal in areas.</a:t>
            </a:r>
          </a:p>
          <a:p>
            <a:pPr eaLnBrk="1" hangingPunct="1"/>
            <a:endParaRPr lang="en-US" sz="1600" dirty="0" smtClean="0">
              <a:solidFill>
                <a:srgbClr val="008000"/>
              </a:solidFill>
            </a:endParaRPr>
          </a:p>
          <a:p>
            <a:pPr eaLnBrk="1" hangingPunct="1"/>
            <a:r>
              <a:rPr lang="en-US" sz="1600" dirty="0" smtClean="0">
                <a:solidFill>
                  <a:srgbClr val="008000"/>
                </a:solidFill>
              </a:rPr>
              <a:t>Agent resides in area.</a:t>
            </a:r>
          </a:p>
          <a:p>
            <a:pPr eaLnBrk="1" hangingPunct="1"/>
            <a:endParaRPr lang="en-US" sz="1600" dirty="0">
              <a:solidFill>
                <a:srgbClr val="008000"/>
              </a:solidFill>
            </a:endParaRPr>
          </a:p>
          <a:p>
            <a:pPr eaLnBrk="1" hangingPunct="1"/>
            <a:r>
              <a:rPr lang="en-US" sz="1600" dirty="0" smtClean="0">
                <a:solidFill>
                  <a:srgbClr val="008000"/>
                </a:solidFill>
              </a:rPr>
              <a:t>Train / give freelancing opportunity</a:t>
            </a:r>
            <a:endParaRPr lang="en-US" sz="1600" dirty="0">
              <a:solidFill>
                <a:srgbClr val="008000"/>
              </a:solidFill>
            </a:endParaRPr>
          </a:p>
        </p:txBody>
      </p:sp>
      <p:sp>
        <p:nvSpPr>
          <p:cNvPr id="16390" name="TextBox 9"/>
          <p:cNvSpPr txBox="1">
            <a:spLocks noChangeArrowheads="1"/>
          </p:cNvSpPr>
          <p:nvPr/>
        </p:nvSpPr>
        <p:spPr bwMode="auto">
          <a:xfrm>
            <a:off x="215900" y="95250"/>
            <a:ext cx="2451100" cy="369888"/>
          </a:xfrm>
          <a:prstGeom prst="rect">
            <a:avLst/>
          </a:prstGeom>
          <a:solidFill>
            <a:srgbClr val="C0504D"/>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dirty="0" smtClean="0"/>
              <a:t>Valle </a:t>
            </a:r>
            <a:r>
              <a:rPr lang="en-US" sz="1800" dirty="0" err="1" smtClean="0"/>
              <a:t>Allegre</a:t>
            </a:r>
            <a:endParaRPr lang="en-US" sz="1800" dirty="0"/>
          </a:p>
        </p:txBody>
      </p:sp>
      <p:sp>
        <p:nvSpPr>
          <p:cNvPr id="16391" name="TextBox 10"/>
          <p:cNvSpPr txBox="1">
            <a:spLocks noChangeArrowheads="1"/>
          </p:cNvSpPr>
          <p:nvPr/>
        </p:nvSpPr>
        <p:spPr bwMode="auto">
          <a:xfrm>
            <a:off x="3786188" y="95250"/>
            <a:ext cx="2355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a:t>Business Model Canvas</a:t>
            </a:r>
          </a:p>
        </p:txBody>
      </p:sp>
      <p:sp>
        <p:nvSpPr>
          <p:cNvPr id="16392" name="TextBox 11"/>
          <p:cNvSpPr txBox="1">
            <a:spLocks noChangeArrowheads="1"/>
          </p:cNvSpPr>
          <p:nvPr/>
        </p:nvSpPr>
        <p:spPr bwMode="auto">
          <a:xfrm>
            <a:off x="5462588" y="1389063"/>
            <a:ext cx="177323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a:solidFill>
                  <a:srgbClr val="008000"/>
                </a:solidFill>
              </a:rPr>
              <a:t>Self-service</a:t>
            </a:r>
          </a:p>
          <a:p>
            <a:pPr eaLnBrk="1" hangingPunct="1"/>
            <a:endParaRPr lang="en-US" sz="1800">
              <a:solidFill>
                <a:srgbClr val="008000"/>
              </a:solidFill>
            </a:endParaRPr>
          </a:p>
          <a:p>
            <a:pPr eaLnBrk="1" hangingPunct="1"/>
            <a:r>
              <a:rPr lang="en-US" sz="1800">
                <a:solidFill>
                  <a:srgbClr val="008000"/>
                </a:solidFill>
              </a:rPr>
              <a:t>Chat support.</a:t>
            </a:r>
          </a:p>
        </p:txBody>
      </p:sp>
      <p:sp>
        <p:nvSpPr>
          <p:cNvPr id="16393" name="TextBox 12"/>
          <p:cNvSpPr txBox="1">
            <a:spLocks noChangeArrowheads="1"/>
          </p:cNvSpPr>
          <p:nvPr/>
        </p:nvSpPr>
        <p:spPr bwMode="auto">
          <a:xfrm>
            <a:off x="5486400" y="3505200"/>
            <a:ext cx="1773238"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a:solidFill>
                  <a:srgbClr val="008000"/>
                </a:solidFill>
              </a:rPr>
              <a:t>Social network.</a:t>
            </a:r>
          </a:p>
          <a:p>
            <a:pPr eaLnBrk="1" hangingPunct="1"/>
            <a:r>
              <a:rPr lang="en-US" sz="1800">
                <a:solidFill>
                  <a:srgbClr val="008000"/>
                </a:solidFill>
              </a:rPr>
              <a:t>E-mail.</a:t>
            </a:r>
          </a:p>
          <a:p>
            <a:pPr eaLnBrk="1" hangingPunct="1"/>
            <a:r>
              <a:rPr lang="en-US" sz="1800">
                <a:solidFill>
                  <a:srgbClr val="008000"/>
                </a:solidFill>
              </a:rPr>
              <a:t>Mobile.</a:t>
            </a:r>
          </a:p>
          <a:p>
            <a:pPr eaLnBrk="1" hangingPunct="1"/>
            <a:r>
              <a:rPr lang="en-US" sz="1800">
                <a:solidFill>
                  <a:srgbClr val="008000"/>
                </a:solidFill>
              </a:rPr>
              <a:t>Face-to-Face</a:t>
            </a:r>
          </a:p>
          <a:p>
            <a:pPr eaLnBrk="1" hangingPunct="1"/>
            <a:r>
              <a:rPr lang="en-US" sz="1800">
                <a:solidFill>
                  <a:srgbClr val="008000"/>
                </a:solidFill>
              </a:rPr>
              <a:t>Events</a:t>
            </a:r>
          </a:p>
        </p:txBody>
      </p:sp>
      <p:sp>
        <p:nvSpPr>
          <p:cNvPr id="16394" name="TextBox 13"/>
          <p:cNvSpPr txBox="1">
            <a:spLocks noChangeArrowheads="1"/>
          </p:cNvSpPr>
          <p:nvPr/>
        </p:nvSpPr>
        <p:spPr bwMode="auto">
          <a:xfrm>
            <a:off x="7332663" y="1485900"/>
            <a:ext cx="1811337"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a:solidFill>
                  <a:schemeClr val="bg1"/>
                </a:solidFill>
              </a:rPr>
              <a:t>Real Estate Service  Professionals who would like to learn digital marketing to boost business.</a:t>
            </a:r>
          </a:p>
        </p:txBody>
      </p:sp>
      <p:sp>
        <p:nvSpPr>
          <p:cNvPr id="16395" name="TextBox 14"/>
          <p:cNvSpPr txBox="1">
            <a:spLocks noChangeArrowheads="1"/>
          </p:cNvSpPr>
          <p:nvPr/>
        </p:nvSpPr>
        <p:spPr bwMode="auto">
          <a:xfrm>
            <a:off x="1182688" y="5105400"/>
            <a:ext cx="2779712"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dirty="0">
                <a:solidFill>
                  <a:srgbClr val="000000"/>
                </a:solidFill>
              </a:rPr>
              <a:t>Telecommunication cost.</a:t>
            </a:r>
          </a:p>
          <a:p>
            <a:pPr eaLnBrk="1" hangingPunct="1"/>
            <a:r>
              <a:rPr lang="en-US" sz="1800" dirty="0">
                <a:solidFill>
                  <a:srgbClr val="000000"/>
                </a:solidFill>
              </a:rPr>
              <a:t>Advertising budget</a:t>
            </a:r>
          </a:p>
          <a:p>
            <a:pPr eaLnBrk="1" hangingPunct="1"/>
            <a:r>
              <a:rPr lang="en-US" sz="1800" dirty="0" smtClean="0">
                <a:solidFill>
                  <a:srgbClr val="000000"/>
                </a:solidFill>
              </a:rPr>
              <a:t>Online Maintenance</a:t>
            </a:r>
            <a:endParaRPr lang="en-US" sz="1800" dirty="0">
              <a:solidFill>
                <a:srgbClr val="000000"/>
              </a:solidFill>
            </a:endParaRPr>
          </a:p>
          <a:p>
            <a:pPr eaLnBrk="1" hangingPunct="1"/>
            <a:r>
              <a:rPr lang="en-US" sz="1800" dirty="0" smtClean="0">
                <a:solidFill>
                  <a:srgbClr val="000000"/>
                </a:solidFill>
              </a:rPr>
              <a:t>Transportation</a:t>
            </a:r>
          </a:p>
          <a:p>
            <a:pPr eaLnBrk="1" hangingPunct="1"/>
            <a:r>
              <a:rPr lang="en-US" sz="1800" dirty="0" smtClean="0">
                <a:solidFill>
                  <a:srgbClr val="000000"/>
                </a:solidFill>
              </a:rPr>
              <a:t>Partner budget</a:t>
            </a:r>
            <a:endParaRPr lang="en-US" sz="1800" dirty="0">
              <a:solidFill>
                <a:srgbClr val="000000"/>
              </a:solidFill>
            </a:endParaRPr>
          </a:p>
        </p:txBody>
      </p:sp>
      <p:sp>
        <p:nvSpPr>
          <p:cNvPr id="16396" name="TextBox 15"/>
          <p:cNvSpPr txBox="1">
            <a:spLocks noChangeArrowheads="1"/>
          </p:cNvSpPr>
          <p:nvPr/>
        </p:nvSpPr>
        <p:spPr bwMode="auto">
          <a:xfrm>
            <a:off x="5462588" y="5245100"/>
            <a:ext cx="3681412"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dirty="0" smtClean="0">
                <a:solidFill>
                  <a:srgbClr val="000000"/>
                </a:solidFill>
              </a:rPr>
              <a:t>Property purchase</a:t>
            </a:r>
          </a:p>
          <a:p>
            <a:pPr eaLnBrk="1" hangingPunct="1"/>
            <a:r>
              <a:rPr lang="en-US" sz="1800" dirty="0" smtClean="0">
                <a:solidFill>
                  <a:srgbClr val="000000"/>
                </a:solidFill>
              </a:rPr>
              <a:t>Rental</a:t>
            </a:r>
          </a:p>
          <a:p>
            <a:pPr eaLnBrk="1" hangingPunct="1"/>
            <a:r>
              <a:rPr lang="en-US" sz="1800" dirty="0" smtClean="0">
                <a:solidFill>
                  <a:srgbClr val="000000"/>
                </a:solidFill>
              </a:rPr>
              <a:t>Bigger or 2</a:t>
            </a:r>
            <a:r>
              <a:rPr lang="en-US" sz="1800" baseline="30000" dirty="0" smtClean="0">
                <a:solidFill>
                  <a:srgbClr val="000000"/>
                </a:solidFill>
              </a:rPr>
              <a:t>nd</a:t>
            </a:r>
            <a:r>
              <a:rPr lang="en-US" sz="1800" dirty="0" smtClean="0">
                <a:solidFill>
                  <a:srgbClr val="000000"/>
                </a:solidFill>
              </a:rPr>
              <a:t> unit or different unit</a:t>
            </a:r>
          </a:p>
          <a:p>
            <a:pPr eaLnBrk="1" hangingPunct="1"/>
            <a:r>
              <a:rPr lang="en-US" sz="1800" dirty="0" smtClean="0">
                <a:solidFill>
                  <a:srgbClr val="000000"/>
                </a:solidFill>
              </a:rPr>
              <a:t>Referral or other needs</a:t>
            </a:r>
            <a:endParaRPr lang="en-US" sz="1800" dirty="0" smtClean="0">
              <a:solidFill>
                <a:srgbClr val="000000"/>
              </a:solidFill>
            </a:endParaRPr>
          </a:p>
        </p:txBody>
      </p:sp>
      <p:sp>
        <p:nvSpPr>
          <p:cNvPr id="16397" name="TextBox 13"/>
          <p:cNvSpPr txBox="1">
            <a:spLocks noChangeArrowheads="1"/>
          </p:cNvSpPr>
          <p:nvPr/>
        </p:nvSpPr>
        <p:spPr bwMode="auto">
          <a:xfrm>
            <a:off x="7340600" y="1638300"/>
            <a:ext cx="181133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dirty="0" smtClean="0"/>
              <a:t>Workers residing in </a:t>
            </a:r>
            <a:r>
              <a:rPr lang="en-US" sz="1800" dirty="0" err="1" smtClean="0"/>
              <a:t>Calamba</a:t>
            </a:r>
            <a:r>
              <a:rPr lang="en-US" sz="1800" dirty="0" smtClean="0"/>
              <a:t> Laguna either renting or living with relatives.</a:t>
            </a:r>
            <a:endParaRPr lang="en-US" sz="1800" dirty="0"/>
          </a:p>
        </p:txBody>
      </p:sp>
      <p:sp>
        <p:nvSpPr>
          <p:cNvPr id="16398" name="TextBox 13"/>
          <p:cNvSpPr txBox="1">
            <a:spLocks noChangeArrowheads="1"/>
          </p:cNvSpPr>
          <p:nvPr/>
        </p:nvSpPr>
        <p:spPr bwMode="auto">
          <a:xfrm>
            <a:off x="7332663" y="3276600"/>
            <a:ext cx="1811337"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dirty="0" smtClean="0"/>
              <a:t>Single parent who want to live in a remote area and work from home</a:t>
            </a:r>
            <a:endParaRPr lang="en-US" sz="1800" dirty="0"/>
          </a:p>
        </p:txBody>
      </p:sp>
    </p:spTree>
    <p:extLst>
      <p:ext uri="{BB962C8B-B14F-4D97-AF65-F5344CB8AC3E}">
        <p14:creationId xmlns:p14="http://schemas.microsoft.com/office/powerpoint/2010/main" val="1820023847"/>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Oval 6"/>
          <p:cNvSpPr>
            <a:spLocks noChangeAspect="1"/>
          </p:cNvSpPr>
          <p:nvPr/>
        </p:nvSpPr>
        <p:spPr bwMode="auto">
          <a:xfrm>
            <a:off x="3965575" y="2895600"/>
            <a:ext cx="4572000" cy="457200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endParaRPr lang="en-US" sz="2400">
              <a:solidFill>
                <a:srgbClr val="4C545B"/>
              </a:solidFill>
              <a:latin typeface="Franklin Gothic Book" charset="0"/>
            </a:endParaRPr>
          </a:p>
        </p:txBody>
      </p:sp>
      <p:sp>
        <p:nvSpPr>
          <p:cNvPr id="25603" name="Title 1"/>
          <p:cNvSpPr txBox="1">
            <a:spLocks/>
          </p:cNvSpPr>
          <p:nvPr/>
        </p:nvSpPr>
        <p:spPr bwMode="auto">
          <a:xfrm>
            <a:off x="5737225" y="4740275"/>
            <a:ext cx="2584450"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lnSpc>
                <a:spcPct val="80000"/>
              </a:lnSpc>
            </a:pPr>
            <a:r>
              <a:rPr lang="en-US" sz="3200">
                <a:solidFill>
                  <a:srgbClr val="434343"/>
                </a:solidFill>
                <a:latin typeface="Franklin Gothic Book" charset="0"/>
                <a:cs typeface="Franklin Gothic Book" charset="0"/>
              </a:rPr>
              <a:t>How to Present Your Buyer Persona</a:t>
            </a:r>
          </a:p>
        </p:txBody>
      </p:sp>
      <p:sp>
        <p:nvSpPr>
          <p:cNvPr id="25604" name="TextBox 4"/>
          <p:cNvSpPr txBox="1">
            <a:spLocks noChangeArrowheads="1"/>
          </p:cNvSpPr>
          <p:nvPr/>
        </p:nvSpPr>
        <p:spPr bwMode="auto">
          <a:xfrm>
            <a:off x="4343400" y="3700463"/>
            <a:ext cx="9906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16600">
                <a:solidFill>
                  <a:srgbClr val="434343"/>
                </a:solidFill>
                <a:latin typeface="Franklin Gothic Book" charset="0"/>
                <a:cs typeface="Franklin Gothic Book" charset="0"/>
              </a:rPr>
              <a:t>2</a:t>
            </a:r>
          </a:p>
        </p:txBody>
      </p:sp>
      <p:cxnSp>
        <p:nvCxnSpPr>
          <p:cNvPr id="3" name="Straight Connector 2"/>
          <p:cNvCxnSpPr/>
          <p:nvPr/>
        </p:nvCxnSpPr>
        <p:spPr>
          <a:xfrm>
            <a:off x="5591175" y="4065588"/>
            <a:ext cx="0" cy="2166937"/>
          </a:xfrm>
          <a:prstGeom prst="line">
            <a:avLst/>
          </a:prstGeom>
          <a:ln w="57150" cap="rnd" cmpd="sng">
            <a:solidFill>
              <a:srgbClr val="434343"/>
            </a:solidFill>
            <a:prstDash val="sysDot"/>
            <a:round/>
          </a:ln>
          <a:effectLst/>
        </p:spPr>
        <p:style>
          <a:lnRef idx="2">
            <a:schemeClr val="accent1"/>
          </a:lnRef>
          <a:fillRef idx="0">
            <a:schemeClr val="accent1"/>
          </a:fillRef>
          <a:effectRef idx="1">
            <a:schemeClr val="accent1"/>
          </a:effectRef>
          <a:fontRef idx="minor">
            <a:schemeClr val="tx1"/>
          </a:fontRef>
        </p:style>
      </p:cxnSp>
      <p:sp>
        <p:nvSpPr>
          <p:cNvPr id="25606" name="Rectangle 5"/>
          <p:cNvSpPr>
            <a:spLocks noChangeArrowheads="1"/>
          </p:cNvSpPr>
          <p:nvPr/>
        </p:nvSpPr>
        <p:spPr bwMode="auto">
          <a:xfrm>
            <a:off x="76200" y="6477000"/>
            <a:ext cx="662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ES_tradnl"/>
              <a:t>http://offers.hubspot.com/free-template-creating-buyer-personas</a:t>
            </a:r>
            <a:endParaRPr lang="en-US"/>
          </a:p>
        </p:txBody>
      </p:sp>
    </p:spTree>
    <p:extLst>
      <p:ext uri="{BB962C8B-B14F-4D97-AF65-F5344CB8AC3E}">
        <p14:creationId xmlns:p14="http://schemas.microsoft.com/office/powerpoint/2010/main" val="900819994"/>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ctrTitle"/>
          </p:nvPr>
        </p:nvSpPr>
        <p:spPr/>
        <p:txBody>
          <a:bodyPr/>
          <a:lstStyle/>
          <a:p>
            <a:pPr eaLnBrk="1" hangingPunct="1"/>
            <a:r>
              <a:rPr lang="en-US" dirty="0" smtClean="0">
                <a:latin typeface="Verdana" charset="0"/>
                <a:cs typeface="Verdana" charset="0"/>
              </a:rPr>
              <a:t>Valle </a:t>
            </a:r>
            <a:r>
              <a:rPr lang="en-US" dirty="0" err="1" smtClean="0">
                <a:latin typeface="Verdana" charset="0"/>
                <a:cs typeface="Verdana" charset="0"/>
              </a:rPr>
              <a:t>Alegre</a:t>
            </a:r>
            <a:r>
              <a:rPr lang="en-US" dirty="0" smtClean="0">
                <a:latin typeface="Verdana" charset="0"/>
                <a:cs typeface="Verdana" charset="0"/>
              </a:rPr>
              <a:t> Club</a:t>
            </a:r>
            <a:r>
              <a:rPr lang="en-US" dirty="0">
                <a:latin typeface="Verdana" charset="0"/>
                <a:cs typeface="Verdana" charset="0"/>
              </a:rPr>
              <a:t/>
            </a:r>
            <a:br>
              <a:rPr lang="en-US" dirty="0">
                <a:latin typeface="Verdana" charset="0"/>
                <a:cs typeface="Verdana" charset="0"/>
              </a:rPr>
            </a:br>
            <a:r>
              <a:rPr lang="en-US" dirty="0">
                <a:latin typeface="Verdana" charset="0"/>
                <a:cs typeface="Verdana" charset="0"/>
              </a:rPr>
              <a:t>Buyer Persona Overview</a:t>
            </a:r>
          </a:p>
        </p:txBody>
      </p:sp>
      <p:sp>
        <p:nvSpPr>
          <p:cNvPr id="27650" name="Subtitle 2"/>
          <p:cNvSpPr>
            <a:spLocks noGrp="1"/>
          </p:cNvSpPr>
          <p:nvPr>
            <p:ph type="subTitle" idx="1"/>
          </p:nvPr>
        </p:nvSpPr>
        <p:spPr/>
        <p:txBody>
          <a:bodyPr/>
          <a:lstStyle/>
          <a:p>
            <a:pPr eaLnBrk="1" hangingPunct="1"/>
            <a:endParaRPr lang="en-US">
              <a:solidFill>
                <a:srgbClr val="434343"/>
              </a:solidFill>
              <a:latin typeface="Franklin Gothic Book" charset="0"/>
            </a:endParaRPr>
          </a:p>
          <a:p>
            <a:pPr eaLnBrk="1" hangingPunct="1"/>
            <a:r>
              <a:rPr lang="en-US">
                <a:solidFill>
                  <a:schemeClr val="tx1"/>
                </a:solidFill>
                <a:latin typeface="Verdana" charset="0"/>
                <a:cs typeface="Verdana" charset="0"/>
              </a:rPr>
              <a:t>Month, Year</a:t>
            </a:r>
          </a:p>
        </p:txBody>
      </p:sp>
      <p:grpSp>
        <p:nvGrpSpPr>
          <p:cNvPr id="27651" name="Group 3"/>
          <p:cNvGrpSpPr>
            <a:grpSpLocks/>
          </p:cNvGrpSpPr>
          <p:nvPr/>
        </p:nvGrpSpPr>
        <p:grpSpPr bwMode="auto">
          <a:xfrm>
            <a:off x="6384925" y="843211"/>
            <a:ext cx="1844675" cy="1533525"/>
            <a:chOff x="-4699196" y="6294322"/>
            <a:chExt cx="1845091" cy="1534005"/>
          </a:xfrm>
        </p:grpSpPr>
        <p:sp>
          <p:nvSpPr>
            <p:cNvPr id="5" name="TextBox 4"/>
            <p:cNvSpPr txBox="1"/>
            <p:nvPr/>
          </p:nvSpPr>
          <p:spPr>
            <a:xfrm rot="940237">
              <a:off x="-4699196" y="6351490"/>
              <a:ext cx="1845091" cy="1476837"/>
            </a:xfrm>
            <a:prstGeom prst="rect">
              <a:avLst/>
            </a:prstGeom>
            <a:solidFill>
              <a:srgbClr val="FFFFA7"/>
            </a:solidFill>
            <a:effectLst>
              <a:outerShdw blurRad="317500" dist="457200" dir="2700000" algn="tl" rotWithShape="0">
                <a:prstClr val="black">
                  <a:alpha val="27000"/>
                </a:prstClr>
              </a:outerShdw>
            </a:effectLst>
          </p:spPr>
          <p:txBody>
            <a:bodyPr>
              <a:spAutoFit/>
            </a:bodyPr>
            <a:lstStyle/>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p:txBody>
        </p:sp>
        <p:sp>
          <p:nvSpPr>
            <p:cNvPr id="27654" name="TextBox 5"/>
            <p:cNvSpPr txBox="1">
              <a:spLocks noChangeArrowheads="1"/>
            </p:cNvSpPr>
            <p:nvPr/>
          </p:nvSpPr>
          <p:spPr bwMode="auto">
            <a:xfrm rot="944614">
              <a:off x="-4613777" y="6532369"/>
              <a:ext cx="1743351"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400" dirty="0">
                  <a:latin typeface="Franklin Gothic Book" charset="0"/>
                </a:rPr>
                <a:t>Insert your company name, as well as the month and year in the gray text on this slide.</a:t>
              </a:r>
            </a:p>
          </p:txBody>
        </p:sp>
        <p:sp>
          <p:nvSpPr>
            <p:cNvPr id="7" name="Oval 6"/>
            <p:cNvSpPr/>
            <p:nvPr/>
          </p:nvSpPr>
          <p:spPr>
            <a:xfrm>
              <a:off x="-3636284" y="6294322"/>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7652" name="Rectangle 7"/>
          <p:cNvSpPr>
            <a:spLocks noChangeArrowheads="1"/>
          </p:cNvSpPr>
          <p:nvPr/>
        </p:nvSpPr>
        <p:spPr bwMode="auto">
          <a:xfrm>
            <a:off x="76200" y="6477000"/>
            <a:ext cx="662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ES_tradnl"/>
              <a:t>http://offers.hubspot.com/free-template-creating-buyer-personas</a:t>
            </a:r>
            <a:endParaRPr lang="en-US"/>
          </a:p>
        </p:txBody>
      </p:sp>
    </p:spTree>
    <p:extLst>
      <p:ext uri="{BB962C8B-B14F-4D97-AF65-F5344CB8AC3E}">
        <p14:creationId xmlns:p14="http://schemas.microsoft.com/office/powerpoint/2010/main" val="306366205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3" cstate="print">
            <a:extLst>
              <a:ext uri="{28A0092B-C50C-407E-A947-70E740481C1C}">
                <a14:useLocalDpi xmlns:a14="http://schemas.microsoft.com/office/drawing/2010/main" val="0"/>
              </a:ext>
            </a:extLst>
          </a:blip>
          <a:srcRect l="45112" t="49677" r="10201" b="1604"/>
          <a:stretch/>
        </p:blipFill>
        <p:spPr>
          <a:xfrm>
            <a:off x="4800600" y="1524000"/>
            <a:ext cx="4082448" cy="4025944"/>
          </a:xfrm>
          <a:prstGeom prst="ellipse">
            <a:avLst/>
          </a:prstGeom>
          <a:ln w="63500">
            <a:solidFill>
              <a:srgbClr val="434343"/>
            </a:solidFill>
          </a:ln>
        </p:spPr>
      </p:pic>
      <p:sp>
        <p:nvSpPr>
          <p:cNvPr id="2" name="Title 1"/>
          <p:cNvSpPr>
            <a:spLocks noGrp="1"/>
          </p:cNvSpPr>
          <p:nvPr>
            <p:ph type="title"/>
          </p:nvPr>
        </p:nvSpPr>
        <p:spPr>
          <a:xfrm>
            <a:off x="457200" y="273050"/>
            <a:ext cx="5410200" cy="1162050"/>
          </a:xfrm>
        </p:spPr>
        <p:txBody>
          <a:bodyPr rtlCol="0" anchor="ctr">
            <a:normAutofit fontScale="90000"/>
          </a:bodyPr>
          <a:lstStyle/>
          <a:p>
            <a:pPr eaLnBrk="1" fontAlgn="auto" hangingPunct="1">
              <a:spcAft>
                <a:spcPts val="0"/>
              </a:spcAft>
              <a:defRPr/>
            </a:pPr>
            <a:r>
              <a:rPr lang="en-US" sz="4400" dirty="0" smtClean="0">
                <a:solidFill>
                  <a:schemeClr val="tx1">
                    <a:lumMod val="65000"/>
                    <a:lumOff val="35000"/>
                  </a:schemeClr>
                </a:solidFill>
                <a:latin typeface="Verdana" pitchFamily="34" charset="0"/>
                <a:ea typeface="Verdana" pitchFamily="34" charset="0"/>
                <a:cs typeface="Verdana" pitchFamily="34" charset="0"/>
              </a:rPr>
              <a:t>Independent Nancy</a:t>
            </a:r>
            <a:endParaRPr lang="en-US" sz="4400" dirty="0">
              <a:solidFill>
                <a:schemeClr val="tx1">
                  <a:lumMod val="65000"/>
                  <a:lumOff val="35000"/>
                </a:schemeClr>
              </a:solidFill>
              <a:latin typeface="Verdana" pitchFamily="34" charset="0"/>
              <a:ea typeface="Verdana" pitchFamily="34" charset="0"/>
              <a:cs typeface="Verdana" pitchFamily="34" charset="0"/>
            </a:endParaRPr>
          </a:p>
        </p:txBody>
      </p:sp>
      <p:sp>
        <p:nvSpPr>
          <p:cNvPr id="4" name="Text Placeholder 3"/>
          <p:cNvSpPr>
            <a:spLocks noGrp="1"/>
          </p:cNvSpPr>
          <p:nvPr>
            <p:ph type="body" sz="half" idx="2"/>
          </p:nvPr>
        </p:nvSpPr>
        <p:spPr>
          <a:xfrm>
            <a:off x="228600" y="1435100"/>
            <a:ext cx="4572000" cy="4691062"/>
          </a:xfrm>
        </p:spPr>
        <p:txBody>
          <a:bodyPr rtlCol="0">
            <a:noAutofit/>
          </a:bodyPr>
          <a:lstStyle/>
          <a:p>
            <a:pPr eaLnBrk="1" fontAlgn="auto" hangingPunct="1">
              <a:spcAft>
                <a:spcPts val="0"/>
              </a:spcAft>
              <a:buFont typeface="Arial" pitchFamily="34" charset="0"/>
              <a:buNone/>
              <a:defRPr/>
            </a:pPr>
            <a:r>
              <a:rPr lang="en-US" sz="1600" b="1" dirty="0" smtClean="0">
                <a:latin typeface="Verdana" pitchFamily="34" charset="0"/>
                <a:ea typeface="Verdana" pitchFamily="34" charset="0"/>
                <a:cs typeface="Verdana" pitchFamily="34" charset="0"/>
              </a:rPr>
              <a:t>BACKGROUND:</a:t>
            </a: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Single parent with one child</a:t>
            </a:r>
            <a:endParaRPr lang="en-US" sz="1600" dirty="0" smtClean="0">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Working at the moment but would like to work from home.</a:t>
            </a:r>
            <a:endParaRPr lang="en-US" sz="1600" dirty="0" smtClean="0">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College level. Into various work and sideline.</a:t>
            </a:r>
            <a:endParaRPr lang="en-US" sz="1600" dirty="0" smtClean="0">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sz="1600" dirty="0">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r>
              <a:rPr lang="en-US" sz="1600" b="1" dirty="0" smtClean="0">
                <a:latin typeface="Verdana" pitchFamily="34" charset="0"/>
                <a:ea typeface="Verdana" pitchFamily="34" charset="0"/>
                <a:cs typeface="Verdana" pitchFamily="34" charset="0"/>
              </a:rPr>
              <a:t>DEMOGRAPHICS:</a:t>
            </a: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Female</a:t>
            </a:r>
            <a:endParaRPr lang="en-US" sz="1600" dirty="0" smtClean="0">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21-28</a:t>
            </a:r>
            <a:endParaRPr lang="en-US" sz="1600" dirty="0" smtClean="0">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P15,000 pe</a:t>
            </a:r>
            <a:r>
              <a:rPr lang="en-US" dirty="0" smtClean="0">
                <a:latin typeface="Verdana" pitchFamily="34" charset="0"/>
                <a:ea typeface="Verdana" pitchFamily="34" charset="0"/>
                <a:cs typeface="Verdana" pitchFamily="34" charset="0"/>
              </a:rPr>
              <a:t>r month</a:t>
            </a:r>
            <a:endParaRPr lang="en-US" sz="1600" dirty="0" smtClean="0">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Suburban</a:t>
            </a:r>
            <a:endParaRPr lang="en-US" sz="1600" dirty="0" smtClean="0">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sz="1600" dirty="0">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r>
              <a:rPr lang="en-US" sz="1600" b="1" dirty="0" smtClean="0">
                <a:latin typeface="Verdana" pitchFamily="34" charset="0"/>
                <a:ea typeface="Verdana" pitchFamily="34" charset="0"/>
                <a:cs typeface="Verdana" pitchFamily="34" charset="0"/>
              </a:rPr>
              <a:t>IDENTIFIERS:</a:t>
            </a:r>
            <a:endParaRPr lang="en-US" sz="1600" b="1" dirty="0">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I want to work from home and take care of my child.</a:t>
            </a:r>
            <a:endParaRPr lang="en-US" sz="1600" dirty="0">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Work-home-work-home</a:t>
            </a:r>
            <a:endParaRPr lang="en-US" sz="1600" dirty="0">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sz="1600" dirty="0" smtClean="0">
              <a:latin typeface="Verdana" pitchFamily="34" charset="0"/>
              <a:ea typeface="Verdana" pitchFamily="34" charset="0"/>
              <a:cs typeface="Verdana" pitchFamily="34" charset="0"/>
            </a:endParaRPr>
          </a:p>
        </p:txBody>
      </p:sp>
      <p:grpSp>
        <p:nvGrpSpPr>
          <p:cNvPr id="50180" name="Group 4"/>
          <p:cNvGrpSpPr>
            <a:grpSpLocks/>
          </p:cNvGrpSpPr>
          <p:nvPr/>
        </p:nvGrpSpPr>
        <p:grpSpPr bwMode="auto">
          <a:xfrm rot="-2530343">
            <a:off x="4557713" y="2371725"/>
            <a:ext cx="1846262" cy="1535113"/>
            <a:chOff x="-4699196" y="6294322"/>
            <a:chExt cx="1845091" cy="1534005"/>
          </a:xfrm>
        </p:grpSpPr>
        <p:sp>
          <p:nvSpPr>
            <p:cNvPr id="6" name="TextBox 5"/>
            <p:cNvSpPr txBox="1"/>
            <p:nvPr/>
          </p:nvSpPr>
          <p:spPr>
            <a:xfrm rot="940237">
              <a:off x="-4698933" y="6350941"/>
              <a:ext cx="1845091" cy="1476895"/>
            </a:xfrm>
            <a:prstGeom prst="rect">
              <a:avLst/>
            </a:prstGeom>
            <a:solidFill>
              <a:srgbClr val="FFFFA7"/>
            </a:solidFill>
            <a:effectLst>
              <a:outerShdw blurRad="317500" dist="457200" dir="2700000" algn="tl" rotWithShape="0">
                <a:prstClr val="black">
                  <a:alpha val="27000"/>
                </a:prstClr>
              </a:outerShdw>
            </a:effectLst>
          </p:spPr>
          <p:txBody>
            <a:bodyPr>
              <a:spAutoFit/>
            </a:bodyPr>
            <a:lstStyle/>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p:txBody>
        </p:sp>
        <p:sp>
          <p:nvSpPr>
            <p:cNvPr id="50183" name="TextBox 6"/>
            <p:cNvSpPr txBox="1">
              <a:spLocks noChangeArrowheads="1"/>
            </p:cNvSpPr>
            <p:nvPr/>
          </p:nvSpPr>
          <p:spPr bwMode="auto">
            <a:xfrm rot="944614">
              <a:off x="-4613324" y="6529089"/>
              <a:ext cx="1719173"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400">
                  <a:latin typeface="Franklin Gothic Book" charset="0"/>
                </a:rPr>
                <a:t>You can find this information by administering online surveys of your target audience.</a:t>
              </a:r>
            </a:p>
          </p:txBody>
        </p:sp>
        <p:sp>
          <p:nvSpPr>
            <p:cNvPr id="9" name="Oval 8"/>
            <p:cNvSpPr/>
            <p:nvPr/>
          </p:nvSpPr>
          <p:spPr>
            <a:xfrm>
              <a:off x="-3636284" y="6294322"/>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50181" name="Rectangle 10"/>
          <p:cNvSpPr>
            <a:spLocks noChangeArrowheads="1"/>
          </p:cNvSpPr>
          <p:nvPr/>
        </p:nvSpPr>
        <p:spPr bwMode="auto">
          <a:xfrm>
            <a:off x="4800600" y="5549944"/>
            <a:ext cx="4210042" cy="653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ES_tradnl" dirty="0">
                <a:solidFill>
                  <a:srgbClr val="FFFFFF"/>
                </a:solidFill>
              </a:rPr>
              <a:t>http://</a:t>
            </a:r>
            <a:r>
              <a:rPr lang="es-ES_tradnl" dirty="0" err="1">
                <a:solidFill>
                  <a:srgbClr val="FFFFFF"/>
                </a:solidFill>
              </a:rPr>
              <a:t>offers.hubspot.com</a:t>
            </a:r>
            <a:r>
              <a:rPr lang="es-ES_tradnl" dirty="0">
                <a:solidFill>
                  <a:srgbClr val="FFFFFF"/>
                </a:solidFill>
              </a:rPr>
              <a:t>/free-</a:t>
            </a:r>
            <a:r>
              <a:rPr lang="es-ES_tradnl" dirty="0" err="1">
                <a:solidFill>
                  <a:srgbClr val="FFFFFF"/>
                </a:solidFill>
              </a:rPr>
              <a:t>template</a:t>
            </a:r>
            <a:r>
              <a:rPr lang="es-ES_tradnl" dirty="0">
                <a:solidFill>
                  <a:srgbClr val="FFFFFF"/>
                </a:solidFill>
              </a:rPr>
              <a:t>-</a:t>
            </a:r>
            <a:r>
              <a:rPr lang="es-ES_tradnl" dirty="0" err="1">
                <a:solidFill>
                  <a:srgbClr val="FFFFFF"/>
                </a:solidFill>
              </a:rPr>
              <a:t>creating</a:t>
            </a:r>
            <a:r>
              <a:rPr lang="es-ES_tradnl" dirty="0">
                <a:solidFill>
                  <a:srgbClr val="FFFFFF"/>
                </a:solidFill>
              </a:rPr>
              <a:t>-</a:t>
            </a:r>
            <a:r>
              <a:rPr lang="es-ES_tradnl" dirty="0" err="1">
                <a:solidFill>
                  <a:srgbClr val="FFFFFF"/>
                </a:solidFill>
              </a:rPr>
              <a:t>buyer</a:t>
            </a:r>
            <a:r>
              <a:rPr lang="es-ES_tradnl" dirty="0">
                <a:solidFill>
                  <a:srgbClr val="FFFFFF"/>
                </a:solidFill>
              </a:rPr>
              <a:t>-personas</a:t>
            </a:r>
            <a:endParaRPr lang="en-US" dirty="0">
              <a:solidFill>
                <a:srgbClr val="FFFFFF"/>
              </a:solidFill>
            </a:endParaRPr>
          </a:p>
        </p:txBody>
      </p:sp>
    </p:spTree>
    <p:extLst>
      <p:ext uri="{BB962C8B-B14F-4D97-AF65-F5344CB8AC3E}">
        <p14:creationId xmlns:p14="http://schemas.microsoft.com/office/powerpoint/2010/main" val="420747587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cstate="print">
            <a:extLst>
              <a:ext uri="{28A0092B-C50C-407E-A947-70E740481C1C}">
                <a14:useLocalDpi xmlns:a14="http://schemas.microsoft.com/office/drawing/2010/main" val="0"/>
              </a:ext>
            </a:extLst>
          </a:blip>
          <a:srcRect l="45112" t="49677" r="10201" b="1604"/>
          <a:stretch/>
        </p:blipFill>
        <p:spPr>
          <a:xfrm>
            <a:off x="4800600" y="1524000"/>
            <a:ext cx="4082448" cy="4025944"/>
          </a:xfrm>
          <a:prstGeom prst="ellipse">
            <a:avLst/>
          </a:prstGeom>
          <a:ln w="63500">
            <a:solidFill>
              <a:srgbClr val="434343"/>
            </a:solidFill>
          </a:ln>
        </p:spPr>
      </p:pic>
      <p:sp>
        <p:nvSpPr>
          <p:cNvPr id="2" name="Title 1"/>
          <p:cNvSpPr>
            <a:spLocks noGrp="1"/>
          </p:cNvSpPr>
          <p:nvPr>
            <p:ph type="title"/>
          </p:nvPr>
        </p:nvSpPr>
        <p:spPr>
          <a:xfrm>
            <a:off x="457200" y="273050"/>
            <a:ext cx="5410200" cy="1162050"/>
          </a:xfrm>
        </p:spPr>
        <p:txBody>
          <a:bodyPr rtlCol="0" anchor="ctr">
            <a:normAutofit fontScale="90000"/>
          </a:bodyPr>
          <a:lstStyle/>
          <a:p>
            <a:pPr eaLnBrk="1" fontAlgn="auto" hangingPunct="1">
              <a:spcAft>
                <a:spcPts val="0"/>
              </a:spcAft>
              <a:defRPr/>
            </a:pPr>
            <a:r>
              <a:rPr lang="en-US" sz="4400" dirty="0" smtClean="0">
                <a:solidFill>
                  <a:schemeClr val="tx1">
                    <a:lumMod val="65000"/>
                    <a:lumOff val="35000"/>
                  </a:schemeClr>
                </a:solidFill>
                <a:latin typeface="Verdana" pitchFamily="34" charset="0"/>
                <a:ea typeface="Verdana" pitchFamily="34" charset="0"/>
                <a:cs typeface="Verdana" pitchFamily="34" charset="0"/>
              </a:rPr>
              <a:t>Independent Nancy</a:t>
            </a:r>
            <a:endParaRPr lang="en-US" sz="4400" dirty="0">
              <a:solidFill>
                <a:schemeClr val="tx1">
                  <a:lumMod val="65000"/>
                  <a:lumOff val="35000"/>
                </a:schemeClr>
              </a:solidFill>
              <a:latin typeface="Verdana" pitchFamily="34" charset="0"/>
              <a:ea typeface="Verdana" pitchFamily="34" charset="0"/>
              <a:cs typeface="Verdana" pitchFamily="34" charset="0"/>
            </a:endParaRPr>
          </a:p>
        </p:txBody>
      </p:sp>
      <p:sp>
        <p:nvSpPr>
          <p:cNvPr id="4" name="Text Placeholder 3"/>
          <p:cNvSpPr>
            <a:spLocks noGrp="1"/>
          </p:cNvSpPr>
          <p:nvPr>
            <p:ph type="body" sz="half" idx="2"/>
          </p:nvPr>
        </p:nvSpPr>
        <p:spPr>
          <a:xfrm>
            <a:off x="457200" y="1557338"/>
            <a:ext cx="4419600" cy="4691062"/>
          </a:xfrm>
        </p:spPr>
        <p:txBody>
          <a:bodyPr rtlCol="0">
            <a:noAutofit/>
          </a:bodyPr>
          <a:lstStyle/>
          <a:p>
            <a:pPr eaLnBrk="1" fontAlgn="auto" hangingPunct="1">
              <a:spcAft>
                <a:spcPts val="0"/>
              </a:spcAft>
              <a:buFont typeface="Arial" pitchFamily="34" charset="0"/>
              <a:buNone/>
              <a:defRPr/>
            </a:pPr>
            <a:r>
              <a:rPr lang="en-US" b="1" dirty="0" smtClean="0">
                <a:solidFill>
                  <a:srgbClr val="2F2B20"/>
                </a:solidFill>
                <a:latin typeface="Verdana" pitchFamily="34" charset="0"/>
                <a:ea typeface="Verdana" pitchFamily="34" charset="0"/>
                <a:cs typeface="Verdana" pitchFamily="34" charset="0"/>
              </a:rPr>
              <a:t>GOALS:</a:t>
            </a:r>
          </a:p>
          <a:p>
            <a:pPr marL="285750" indent="-285750" eaLnBrk="1" fontAlgn="auto" hangingPunct="1">
              <a:spcAft>
                <a:spcPts val="0"/>
              </a:spcAft>
              <a:buFont typeface="Arial" pitchFamily="34" charset="0"/>
              <a:buChar char="•"/>
              <a:defRPr/>
            </a:pPr>
            <a:r>
              <a:rPr lang="en-US" dirty="0" smtClean="0">
                <a:solidFill>
                  <a:srgbClr val="2F2B20"/>
                </a:solidFill>
                <a:latin typeface="Verdana" pitchFamily="34" charset="0"/>
                <a:ea typeface="Verdana" pitchFamily="34" charset="0"/>
                <a:cs typeface="Verdana" pitchFamily="34" charset="0"/>
              </a:rPr>
              <a:t>Be a successful consultant while working from home.</a:t>
            </a:r>
            <a:endParaRPr lang="en-US" dirty="0" smtClean="0">
              <a:solidFill>
                <a:srgbClr val="2F2B20"/>
              </a:solidFill>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dirty="0" smtClean="0">
                <a:solidFill>
                  <a:srgbClr val="2F2B20"/>
                </a:solidFill>
                <a:latin typeface="Verdana" pitchFamily="34" charset="0"/>
                <a:ea typeface="Verdana" pitchFamily="34" charset="0"/>
                <a:cs typeface="Verdana" pitchFamily="34" charset="0"/>
              </a:rPr>
              <a:t>Take care of family and be hands-on 100%.</a:t>
            </a:r>
            <a:endParaRPr lang="en-US" dirty="0" smtClean="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dirty="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r>
              <a:rPr lang="en-US" b="1" dirty="0" smtClean="0">
                <a:solidFill>
                  <a:srgbClr val="2F2B20"/>
                </a:solidFill>
                <a:latin typeface="Verdana" pitchFamily="34" charset="0"/>
                <a:ea typeface="Verdana" pitchFamily="34" charset="0"/>
                <a:cs typeface="Verdana" pitchFamily="34" charset="0"/>
              </a:rPr>
              <a:t>CHALLENGES:</a:t>
            </a:r>
          </a:p>
          <a:p>
            <a:pPr marL="285750" indent="-285750" eaLnBrk="1" fontAlgn="auto" hangingPunct="1">
              <a:spcAft>
                <a:spcPts val="0"/>
              </a:spcAft>
              <a:buFont typeface="Arial" pitchFamily="34" charset="0"/>
              <a:buChar char="•"/>
              <a:defRPr/>
            </a:pPr>
            <a:r>
              <a:rPr lang="en-US" dirty="0" smtClean="0">
                <a:solidFill>
                  <a:srgbClr val="2F2B20"/>
                </a:solidFill>
                <a:latin typeface="Verdana" pitchFamily="34" charset="0"/>
                <a:ea typeface="Verdana" pitchFamily="34" charset="0"/>
                <a:cs typeface="Verdana" pitchFamily="34" charset="0"/>
              </a:rPr>
              <a:t>Current work and time needed leaves little opportunity for growth.</a:t>
            </a:r>
            <a:endParaRPr lang="en-US" dirty="0" smtClean="0">
              <a:solidFill>
                <a:srgbClr val="2F2B20"/>
              </a:solidFill>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dirty="0" smtClean="0">
                <a:solidFill>
                  <a:srgbClr val="2F2B20"/>
                </a:solidFill>
                <a:latin typeface="Verdana" pitchFamily="34" charset="0"/>
                <a:ea typeface="Verdana" pitchFamily="34" charset="0"/>
                <a:cs typeface="Verdana" pitchFamily="34" charset="0"/>
              </a:rPr>
              <a:t>Quality of care given to children becoming a concern.</a:t>
            </a:r>
            <a:endParaRPr lang="en-US" dirty="0" smtClean="0">
              <a:solidFill>
                <a:srgbClr val="2F2B20"/>
              </a:solidFill>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endParaRPr lang="en-US" dirty="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r>
              <a:rPr lang="en-US" b="1" dirty="0" smtClean="0">
                <a:solidFill>
                  <a:srgbClr val="2F2B20"/>
                </a:solidFill>
                <a:latin typeface="Verdana" pitchFamily="34" charset="0"/>
                <a:ea typeface="Verdana" pitchFamily="34" charset="0"/>
                <a:cs typeface="Verdana" pitchFamily="34" charset="0"/>
              </a:rPr>
              <a:t>HOW WE HELP:</a:t>
            </a:r>
          </a:p>
          <a:p>
            <a:pPr marL="285750" indent="-285750" eaLnBrk="1" fontAlgn="auto" hangingPunct="1">
              <a:spcAft>
                <a:spcPts val="0"/>
              </a:spcAft>
              <a:buFont typeface="Arial" pitchFamily="34" charset="0"/>
              <a:buChar char="•"/>
              <a:defRPr/>
            </a:pPr>
            <a:r>
              <a:rPr lang="en-US" dirty="0" smtClean="0">
                <a:solidFill>
                  <a:srgbClr val="2F2B20"/>
                </a:solidFill>
                <a:latin typeface="Verdana" pitchFamily="34" charset="0"/>
                <a:ea typeface="Verdana" pitchFamily="34" charset="0"/>
                <a:cs typeface="Verdana" pitchFamily="34" charset="0"/>
              </a:rPr>
              <a:t>Provide training, mentorship, opportunities to work from home.</a:t>
            </a:r>
            <a:endParaRPr lang="en-US" dirty="0" smtClean="0">
              <a:solidFill>
                <a:srgbClr val="2F2B20"/>
              </a:solidFill>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dirty="0" smtClean="0">
                <a:solidFill>
                  <a:srgbClr val="2F2B20"/>
                </a:solidFill>
                <a:latin typeface="Verdana" pitchFamily="34" charset="0"/>
                <a:ea typeface="Verdana" pitchFamily="34" charset="0"/>
                <a:cs typeface="Verdana" pitchFamily="34" charset="0"/>
              </a:rPr>
              <a:t>Offer affordable housing options that their projects can pay for and help meet their personal needs.</a:t>
            </a:r>
            <a:endParaRPr lang="en-US" dirty="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dirty="0" smtClean="0">
              <a:solidFill>
                <a:srgbClr val="2F2B20"/>
              </a:solidFill>
              <a:latin typeface="Verdana" pitchFamily="34" charset="0"/>
              <a:ea typeface="Verdana" pitchFamily="34" charset="0"/>
              <a:cs typeface="Verdana" pitchFamily="34" charset="0"/>
            </a:endParaRPr>
          </a:p>
        </p:txBody>
      </p:sp>
      <p:grpSp>
        <p:nvGrpSpPr>
          <p:cNvPr id="52228" name="Group 4"/>
          <p:cNvGrpSpPr>
            <a:grpSpLocks/>
          </p:cNvGrpSpPr>
          <p:nvPr/>
        </p:nvGrpSpPr>
        <p:grpSpPr bwMode="auto">
          <a:xfrm rot="-511453">
            <a:off x="4249738" y="1704975"/>
            <a:ext cx="1844675" cy="1616075"/>
            <a:chOff x="-4570134" y="6690281"/>
            <a:chExt cx="1845091" cy="1615605"/>
          </a:xfrm>
        </p:grpSpPr>
        <p:sp>
          <p:nvSpPr>
            <p:cNvPr id="6" name="TextBox 5"/>
            <p:cNvSpPr txBox="1"/>
            <p:nvPr/>
          </p:nvSpPr>
          <p:spPr>
            <a:xfrm rot="940237">
              <a:off x="-4569932" y="6811502"/>
              <a:ext cx="1845091" cy="1477533"/>
            </a:xfrm>
            <a:prstGeom prst="rect">
              <a:avLst/>
            </a:prstGeom>
            <a:solidFill>
              <a:srgbClr val="FFFFA7"/>
            </a:solidFill>
            <a:effectLst>
              <a:outerShdw blurRad="317500" dist="457200" dir="2700000" algn="tl" rotWithShape="0">
                <a:prstClr val="black">
                  <a:alpha val="27000"/>
                </a:prstClr>
              </a:outerShdw>
            </a:effectLst>
          </p:spPr>
          <p:txBody>
            <a:bodyPr>
              <a:spAutoFit/>
            </a:bodyPr>
            <a:lstStyle/>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p:txBody>
        </p:sp>
        <p:sp>
          <p:nvSpPr>
            <p:cNvPr id="52231" name="TextBox 7"/>
            <p:cNvSpPr txBox="1">
              <a:spLocks noChangeArrowheads="1"/>
            </p:cNvSpPr>
            <p:nvPr/>
          </p:nvSpPr>
          <p:spPr bwMode="auto">
            <a:xfrm rot="944614">
              <a:off x="-4489024" y="6920891"/>
              <a:ext cx="171917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400">
                  <a:latin typeface="Franklin Gothic Book" charset="0"/>
                </a:rPr>
                <a:t>Conduct interviews with your target audience to learn about their goals and challenges in more detail.</a:t>
              </a:r>
            </a:p>
          </p:txBody>
        </p:sp>
        <p:sp>
          <p:nvSpPr>
            <p:cNvPr id="9" name="Oval 8"/>
            <p:cNvSpPr/>
            <p:nvPr/>
          </p:nvSpPr>
          <p:spPr>
            <a:xfrm>
              <a:off x="-3496463" y="6690281"/>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52229" name="Rectangle 9"/>
          <p:cNvSpPr>
            <a:spLocks noChangeArrowheads="1"/>
          </p:cNvSpPr>
          <p:nvPr/>
        </p:nvSpPr>
        <p:spPr bwMode="auto">
          <a:xfrm>
            <a:off x="5201724" y="5529248"/>
            <a:ext cx="368132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ES_tradnl" dirty="0"/>
              <a:t>http://</a:t>
            </a:r>
            <a:r>
              <a:rPr lang="es-ES_tradnl" dirty="0" err="1"/>
              <a:t>offers.hubspot.com</a:t>
            </a:r>
            <a:r>
              <a:rPr lang="es-ES_tradnl" dirty="0"/>
              <a:t>/free-</a:t>
            </a:r>
            <a:r>
              <a:rPr lang="es-ES_tradnl" dirty="0" err="1"/>
              <a:t>template</a:t>
            </a:r>
            <a:r>
              <a:rPr lang="es-ES_tradnl" dirty="0"/>
              <a:t>-</a:t>
            </a:r>
            <a:r>
              <a:rPr lang="es-ES_tradnl" dirty="0" err="1"/>
              <a:t>creating</a:t>
            </a:r>
            <a:r>
              <a:rPr lang="es-ES_tradnl" dirty="0"/>
              <a:t>-</a:t>
            </a:r>
            <a:r>
              <a:rPr lang="es-ES_tradnl" dirty="0" err="1"/>
              <a:t>buyer</a:t>
            </a:r>
            <a:r>
              <a:rPr lang="es-ES_tradnl" dirty="0"/>
              <a:t>-personas</a:t>
            </a:r>
            <a:endParaRPr lang="en-US" dirty="0"/>
          </a:p>
        </p:txBody>
      </p:sp>
    </p:spTree>
    <p:extLst>
      <p:ext uri="{BB962C8B-B14F-4D97-AF65-F5344CB8AC3E}">
        <p14:creationId xmlns:p14="http://schemas.microsoft.com/office/powerpoint/2010/main" val="419226597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l="45112" t="49677" r="10201" b="1604"/>
          <a:stretch/>
        </p:blipFill>
        <p:spPr>
          <a:xfrm>
            <a:off x="4800600" y="1524000"/>
            <a:ext cx="4082448" cy="4025944"/>
          </a:xfrm>
          <a:prstGeom prst="ellipse">
            <a:avLst/>
          </a:prstGeom>
          <a:ln w="63500">
            <a:solidFill>
              <a:srgbClr val="434343"/>
            </a:solidFill>
          </a:ln>
        </p:spPr>
      </p:pic>
      <p:sp>
        <p:nvSpPr>
          <p:cNvPr id="2" name="Title 1"/>
          <p:cNvSpPr>
            <a:spLocks noGrp="1"/>
          </p:cNvSpPr>
          <p:nvPr>
            <p:ph type="title"/>
          </p:nvPr>
        </p:nvSpPr>
        <p:spPr>
          <a:xfrm>
            <a:off x="457200" y="273050"/>
            <a:ext cx="5334000" cy="1162050"/>
          </a:xfrm>
        </p:spPr>
        <p:txBody>
          <a:bodyPr rtlCol="0" anchor="ctr">
            <a:normAutofit/>
          </a:bodyPr>
          <a:lstStyle/>
          <a:p>
            <a:pPr eaLnBrk="1" fontAlgn="auto" hangingPunct="1">
              <a:spcAft>
                <a:spcPts val="0"/>
              </a:spcAft>
              <a:defRPr/>
            </a:pPr>
            <a:r>
              <a:rPr lang="en-US" sz="4400" dirty="0" smtClean="0">
                <a:solidFill>
                  <a:schemeClr val="tx1">
                    <a:lumMod val="65000"/>
                    <a:lumOff val="35000"/>
                  </a:schemeClr>
                </a:solidFill>
                <a:latin typeface="Verdana" pitchFamily="34" charset="0"/>
                <a:ea typeface="Verdana" pitchFamily="34" charset="0"/>
                <a:cs typeface="Verdana" pitchFamily="34" charset="0"/>
              </a:rPr>
              <a:t>Persona Name</a:t>
            </a:r>
            <a:endParaRPr lang="en-US" sz="4400" dirty="0">
              <a:solidFill>
                <a:schemeClr val="tx1">
                  <a:lumMod val="65000"/>
                  <a:lumOff val="35000"/>
                </a:schemeClr>
              </a:solidFill>
              <a:latin typeface="Verdana" pitchFamily="34" charset="0"/>
              <a:ea typeface="Verdana" pitchFamily="34" charset="0"/>
              <a:cs typeface="Verdana" pitchFamily="34" charset="0"/>
            </a:endParaRPr>
          </a:p>
        </p:txBody>
      </p:sp>
      <p:sp>
        <p:nvSpPr>
          <p:cNvPr id="4" name="Text Placeholder 3"/>
          <p:cNvSpPr>
            <a:spLocks noGrp="1"/>
          </p:cNvSpPr>
          <p:nvPr>
            <p:ph type="body" sz="half" idx="2"/>
          </p:nvPr>
        </p:nvSpPr>
        <p:spPr>
          <a:xfrm>
            <a:off x="457200" y="1557338"/>
            <a:ext cx="3810000" cy="4691062"/>
          </a:xfrm>
        </p:spPr>
        <p:txBody>
          <a:bodyPr rtlCol="0">
            <a:noAutofit/>
          </a:bodyPr>
          <a:lstStyle/>
          <a:p>
            <a:pPr eaLnBrk="1" fontAlgn="auto" hangingPunct="1">
              <a:spcAft>
                <a:spcPts val="0"/>
              </a:spcAft>
              <a:buFont typeface="Arial" pitchFamily="34" charset="0"/>
              <a:buNone/>
              <a:defRPr/>
            </a:pPr>
            <a:r>
              <a:rPr lang="en-US" sz="2000" b="1" dirty="0" smtClean="0">
                <a:solidFill>
                  <a:srgbClr val="2F2B20"/>
                </a:solidFill>
                <a:latin typeface="Verdana" pitchFamily="34" charset="0"/>
                <a:ea typeface="Verdana" pitchFamily="34" charset="0"/>
                <a:cs typeface="Verdana" pitchFamily="34" charset="0"/>
              </a:rPr>
              <a:t>REAL QUOTES:</a:t>
            </a:r>
          </a:p>
          <a:p>
            <a:pPr marL="285750" indent="-285750" eaLnBrk="1" fontAlgn="auto" hangingPunct="1">
              <a:spcAft>
                <a:spcPts val="0"/>
              </a:spcAft>
              <a:buFont typeface="Arial" pitchFamily="34" charset="0"/>
              <a:buChar char="•"/>
              <a:defRPr/>
            </a:pPr>
            <a:r>
              <a:rPr lang="en-US" sz="2000" dirty="0" smtClean="0">
                <a:solidFill>
                  <a:srgbClr val="2F2B20"/>
                </a:solidFill>
                <a:latin typeface="Verdana" pitchFamily="34" charset="0"/>
                <a:ea typeface="Verdana" pitchFamily="34" charset="0"/>
                <a:cs typeface="Verdana" pitchFamily="34" charset="0"/>
              </a:rPr>
              <a:t>Gusto </a:t>
            </a:r>
            <a:r>
              <a:rPr lang="en-US" sz="2000" dirty="0" err="1" smtClean="0">
                <a:solidFill>
                  <a:srgbClr val="2F2B20"/>
                </a:solidFill>
                <a:latin typeface="Verdana" pitchFamily="34" charset="0"/>
                <a:ea typeface="Verdana" pitchFamily="34" charset="0"/>
                <a:cs typeface="Verdana" pitchFamily="34" charset="0"/>
              </a:rPr>
              <a:t>ko</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magkaroon</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sariling</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bahay</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kasama</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ang</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anak</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ko</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Maganda</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rin</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sana</a:t>
            </a:r>
            <a:r>
              <a:rPr lang="en-US" sz="2000" dirty="0" smtClean="0">
                <a:solidFill>
                  <a:srgbClr val="2F2B20"/>
                </a:solidFill>
                <a:latin typeface="Verdana" pitchFamily="34" charset="0"/>
                <a:ea typeface="Verdana" pitchFamily="34" charset="0"/>
                <a:cs typeface="Verdana" pitchFamily="34" charset="0"/>
              </a:rPr>
              <a:t> kung </a:t>
            </a:r>
            <a:r>
              <a:rPr lang="en-US" sz="2000" dirty="0" err="1" smtClean="0">
                <a:solidFill>
                  <a:srgbClr val="2F2B20"/>
                </a:solidFill>
                <a:latin typeface="Verdana" pitchFamily="34" charset="0"/>
                <a:ea typeface="Verdana" pitchFamily="34" charset="0"/>
                <a:cs typeface="Verdana" pitchFamily="34" charset="0"/>
              </a:rPr>
              <a:t>sa</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bahay</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na</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lang</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ako</a:t>
            </a:r>
            <a:r>
              <a:rPr lang="en-US" sz="2000" dirty="0" smtClean="0">
                <a:solidFill>
                  <a:srgbClr val="2F2B20"/>
                </a:solidFill>
                <a:latin typeface="Verdana" pitchFamily="34" charset="0"/>
                <a:ea typeface="Verdana" pitchFamily="34" charset="0"/>
                <a:cs typeface="Verdana" pitchFamily="34" charset="0"/>
              </a:rPr>
              <a:t> mag-work.</a:t>
            </a:r>
            <a:endParaRPr lang="en-US" sz="2000" dirty="0" smtClean="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sz="2000" dirty="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r>
              <a:rPr lang="en-US" sz="2000" b="1" dirty="0" smtClean="0">
                <a:solidFill>
                  <a:srgbClr val="2F2B20"/>
                </a:solidFill>
                <a:latin typeface="Verdana" pitchFamily="34" charset="0"/>
                <a:ea typeface="Verdana" pitchFamily="34" charset="0"/>
                <a:cs typeface="Verdana" pitchFamily="34" charset="0"/>
              </a:rPr>
              <a:t>COMMON OBJECTIONS:</a:t>
            </a:r>
          </a:p>
          <a:p>
            <a:pPr marL="285750" indent="-285750" eaLnBrk="1" fontAlgn="auto" hangingPunct="1">
              <a:spcAft>
                <a:spcPts val="0"/>
              </a:spcAft>
              <a:buFont typeface="Arial" pitchFamily="34" charset="0"/>
              <a:buChar char="•"/>
              <a:defRPr/>
            </a:pPr>
            <a:r>
              <a:rPr lang="en-US" sz="2000" dirty="0" err="1" smtClean="0">
                <a:solidFill>
                  <a:srgbClr val="2F2B20"/>
                </a:solidFill>
                <a:latin typeface="Verdana" pitchFamily="34" charset="0"/>
                <a:ea typeface="Verdana" pitchFamily="34" charset="0"/>
                <a:cs typeface="Verdana" pitchFamily="34" charset="0"/>
              </a:rPr>
              <a:t>Baka</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hindi</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ko</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siya</a:t>
            </a:r>
            <a:r>
              <a:rPr lang="en-US" sz="2000" dirty="0" smtClean="0">
                <a:solidFill>
                  <a:srgbClr val="2F2B20"/>
                </a:solidFill>
                <a:latin typeface="Verdana" pitchFamily="34" charset="0"/>
                <a:ea typeface="Verdana" pitchFamily="34" charset="0"/>
                <a:cs typeface="Verdana" pitchFamily="34" charset="0"/>
              </a:rPr>
              <a:t> ma-sustain. </a:t>
            </a:r>
            <a:r>
              <a:rPr lang="en-US" sz="2000" dirty="0" err="1" smtClean="0">
                <a:solidFill>
                  <a:srgbClr val="2F2B20"/>
                </a:solidFill>
                <a:latin typeface="Verdana" pitchFamily="34" charset="0"/>
                <a:ea typeface="Verdana" pitchFamily="34" charset="0"/>
                <a:cs typeface="Verdana" pitchFamily="34" charset="0"/>
              </a:rPr>
              <a:t>Baka</a:t>
            </a:r>
            <a:r>
              <a:rPr lang="en-US" sz="2000" dirty="0" smtClean="0">
                <a:solidFill>
                  <a:srgbClr val="2F2B20"/>
                </a:solidFill>
                <a:latin typeface="Verdana" pitchFamily="34" charset="0"/>
                <a:ea typeface="Verdana" pitchFamily="34" charset="0"/>
                <a:cs typeface="Verdana" pitchFamily="34" charset="0"/>
              </a:rPr>
              <a:t> </a:t>
            </a:r>
            <a:r>
              <a:rPr lang="en-US" sz="2000" dirty="0" err="1" smtClean="0">
                <a:solidFill>
                  <a:srgbClr val="2F2B20"/>
                </a:solidFill>
                <a:latin typeface="Verdana" pitchFamily="34" charset="0"/>
                <a:ea typeface="Verdana" pitchFamily="34" charset="0"/>
                <a:cs typeface="Verdana" pitchFamily="34" charset="0"/>
              </a:rPr>
              <a:t>hindi</a:t>
            </a:r>
            <a:r>
              <a:rPr lang="en-US" sz="2000" dirty="0" smtClean="0">
                <a:solidFill>
                  <a:srgbClr val="2F2B20"/>
                </a:solidFill>
                <a:latin typeface="Verdana" pitchFamily="34" charset="0"/>
                <a:ea typeface="Verdana" pitchFamily="34" charset="0"/>
                <a:cs typeface="Verdana" pitchFamily="34" charset="0"/>
              </a:rPr>
              <a:t> reliable </a:t>
            </a:r>
            <a:r>
              <a:rPr lang="en-US" sz="2000" dirty="0" err="1" smtClean="0">
                <a:solidFill>
                  <a:srgbClr val="2F2B20"/>
                </a:solidFill>
                <a:latin typeface="Verdana" pitchFamily="34" charset="0"/>
                <a:ea typeface="Verdana" pitchFamily="34" charset="0"/>
                <a:cs typeface="Verdana" pitchFamily="34" charset="0"/>
              </a:rPr>
              <a:t>ang</a:t>
            </a:r>
            <a:r>
              <a:rPr lang="en-US" sz="2000" dirty="0" smtClean="0">
                <a:solidFill>
                  <a:srgbClr val="2F2B20"/>
                </a:solidFill>
                <a:latin typeface="Verdana" pitchFamily="34" charset="0"/>
                <a:ea typeface="Verdana" pitchFamily="34" charset="0"/>
                <a:cs typeface="Verdana" pitchFamily="34" charset="0"/>
              </a:rPr>
              <a:t> telecoms </a:t>
            </a:r>
            <a:r>
              <a:rPr lang="en-US" sz="2000" dirty="0" err="1" smtClean="0">
                <a:solidFill>
                  <a:srgbClr val="2F2B20"/>
                </a:solidFill>
                <a:latin typeface="Verdana" pitchFamily="34" charset="0"/>
                <a:ea typeface="Verdana" pitchFamily="34" charset="0"/>
                <a:cs typeface="Verdana" pitchFamily="34" charset="0"/>
              </a:rPr>
              <a:t>diyan</a:t>
            </a:r>
            <a:r>
              <a:rPr lang="en-US" sz="2000" dirty="0" smtClean="0">
                <a:solidFill>
                  <a:srgbClr val="2F2B20"/>
                </a:solidFill>
                <a:latin typeface="Verdana" pitchFamily="34" charset="0"/>
                <a:ea typeface="Verdana" pitchFamily="34" charset="0"/>
                <a:cs typeface="Verdana" pitchFamily="34" charset="0"/>
              </a:rPr>
              <a:t>.</a:t>
            </a:r>
            <a:endParaRPr lang="en-US" sz="2000" dirty="0" smtClean="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sz="2000" dirty="0">
              <a:solidFill>
                <a:srgbClr val="2F2B20"/>
              </a:solidFill>
              <a:latin typeface="Verdana" pitchFamily="34" charset="0"/>
              <a:ea typeface="Verdana" pitchFamily="34" charset="0"/>
              <a:cs typeface="Verdana" pitchFamily="34" charset="0"/>
            </a:endParaRPr>
          </a:p>
        </p:txBody>
      </p:sp>
      <p:grpSp>
        <p:nvGrpSpPr>
          <p:cNvPr id="53252" name="Group 4"/>
          <p:cNvGrpSpPr>
            <a:grpSpLocks/>
          </p:cNvGrpSpPr>
          <p:nvPr/>
        </p:nvGrpSpPr>
        <p:grpSpPr bwMode="auto">
          <a:xfrm rot="-265709">
            <a:off x="4454525" y="1925638"/>
            <a:ext cx="1846263" cy="1601787"/>
            <a:chOff x="-1357381" y="3917007"/>
            <a:chExt cx="1845091" cy="1601738"/>
          </a:xfrm>
        </p:grpSpPr>
        <p:sp>
          <p:nvSpPr>
            <p:cNvPr id="6" name="TextBox 5"/>
            <p:cNvSpPr txBox="1"/>
            <p:nvPr/>
          </p:nvSpPr>
          <p:spPr>
            <a:xfrm rot="265709">
              <a:off x="-1363372" y="4035772"/>
              <a:ext cx="1845090" cy="1477918"/>
            </a:xfrm>
            <a:prstGeom prst="rect">
              <a:avLst/>
            </a:prstGeom>
            <a:solidFill>
              <a:srgbClr val="FFFFA7"/>
            </a:solidFill>
            <a:effectLst>
              <a:outerShdw blurRad="317500" dist="457200" dir="2700000" algn="tl" rotWithShape="0">
                <a:prstClr val="black">
                  <a:alpha val="27000"/>
                </a:prstClr>
              </a:outerShdw>
            </a:effectLst>
          </p:spPr>
          <p:txBody>
            <a:bodyPr>
              <a:spAutoFit/>
            </a:bodyPr>
            <a:lstStyle/>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p:txBody>
        </p:sp>
        <p:sp>
          <p:nvSpPr>
            <p:cNvPr id="53255" name="TextBox 6"/>
            <p:cNvSpPr txBox="1">
              <a:spLocks noChangeArrowheads="1"/>
            </p:cNvSpPr>
            <p:nvPr/>
          </p:nvSpPr>
          <p:spPr bwMode="auto">
            <a:xfrm rot="270086">
              <a:off x="-1271510" y="4111785"/>
              <a:ext cx="171917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400">
                  <a:latin typeface="Franklin Gothic Book" charset="0"/>
                </a:rPr>
                <a:t>Identifying common objections will help your sales team be better prepared during their conversations.</a:t>
              </a:r>
            </a:p>
          </p:txBody>
        </p:sp>
        <p:sp>
          <p:nvSpPr>
            <p:cNvPr id="9" name="Oval 8"/>
            <p:cNvSpPr/>
            <p:nvPr/>
          </p:nvSpPr>
          <p:spPr>
            <a:xfrm>
              <a:off x="-416665" y="3917007"/>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53253" name="Rectangle 10"/>
          <p:cNvSpPr>
            <a:spLocks noChangeArrowheads="1"/>
          </p:cNvSpPr>
          <p:nvPr/>
        </p:nvSpPr>
        <p:spPr bwMode="auto">
          <a:xfrm>
            <a:off x="4546172" y="5740444"/>
            <a:ext cx="477287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ES_tradnl" dirty="0">
                <a:solidFill>
                  <a:srgbClr val="FFFFFF"/>
                </a:solidFill>
              </a:rPr>
              <a:t>http://</a:t>
            </a:r>
            <a:r>
              <a:rPr lang="es-ES_tradnl" dirty="0" err="1">
                <a:solidFill>
                  <a:srgbClr val="FFFFFF"/>
                </a:solidFill>
              </a:rPr>
              <a:t>offers.hubspot.com</a:t>
            </a:r>
            <a:r>
              <a:rPr lang="es-ES_tradnl" dirty="0">
                <a:solidFill>
                  <a:srgbClr val="FFFFFF"/>
                </a:solidFill>
              </a:rPr>
              <a:t>/free-</a:t>
            </a:r>
            <a:r>
              <a:rPr lang="es-ES_tradnl" dirty="0" err="1">
                <a:solidFill>
                  <a:srgbClr val="FFFFFF"/>
                </a:solidFill>
              </a:rPr>
              <a:t>template</a:t>
            </a:r>
            <a:r>
              <a:rPr lang="es-ES_tradnl" dirty="0">
                <a:solidFill>
                  <a:srgbClr val="FFFFFF"/>
                </a:solidFill>
              </a:rPr>
              <a:t>-</a:t>
            </a:r>
            <a:r>
              <a:rPr lang="es-ES_tradnl" dirty="0" err="1">
                <a:solidFill>
                  <a:srgbClr val="FFFFFF"/>
                </a:solidFill>
              </a:rPr>
              <a:t>creating</a:t>
            </a:r>
            <a:r>
              <a:rPr lang="es-ES_tradnl" dirty="0">
                <a:solidFill>
                  <a:srgbClr val="FFFFFF"/>
                </a:solidFill>
              </a:rPr>
              <a:t>-</a:t>
            </a:r>
            <a:r>
              <a:rPr lang="es-ES_tradnl" dirty="0" err="1">
                <a:solidFill>
                  <a:srgbClr val="FFFFFF"/>
                </a:solidFill>
              </a:rPr>
              <a:t>buyer</a:t>
            </a:r>
            <a:r>
              <a:rPr lang="es-ES_tradnl" dirty="0">
                <a:solidFill>
                  <a:srgbClr val="FFFFFF"/>
                </a:solidFill>
              </a:rPr>
              <a:t>-personas</a:t>
            </a:r>
            <a:endParaRPr lang="en-US" dirty="0">
              <a:solidFill>
                <a:srgbClr val="FFFFFF"/>
              </a:solidFill>
            </a:endParaRPr>
          </a:p>
        </p:txBody>
      </p:sp>
    </p:spTree>
    <p:extLst>
      <p:ext uri="{BB962C8B-B14F-4D97-AF65-F5344CB8AC3E}">
        <p14:creationId xmlns:p14="http://schemas.microsoft.com/office/powerpoint/2010/main" val="215326189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2" cstate="print">
            <a:extLst>
              <a:ext uri="{28A0092B-C50C-407E-A947-70E740481C1C}">
                <a14:useLocalDpi xmlns:a14="http://schemas.microsoft.com/office/drawing/2010/main" val="0"/>
              </a:ext>
            </a:extLst>
          </a:blip>
          <a:srcRect l="45112" t="49677" r="10201" b="1604"/>
          <a:stretch/>
        </p:blipFill>
        <p:spPr>
          <a:xfrm>
            <a:off x="4800600" y="1524000"/>
            <a:ext cx="4082448" cy="4025944"/>
          </a:xfrm>
          <a:prstGeom prst="ellipse">
            <a:avLst/>
          </a:prstGeom>
          <a:ln w="63500">
            <a:solidFill>
              <a:srgbClr val="434343"/>
            </a:solidFill>
          </a:ln>
        </p:spPr>
      </p:pic>
      <p:sp>
        <p:nvSpPr>
          <p:cNvPr id="2" name="Title 1"/>
          <p:cNvSpPr>
            <a:spLocks noGrp="1"/>
          </p:cNvSpPr>
          <p:nvPr>
            <p:ph type="title"/>
          </p:nvPr>
        </p:nvSpPr>
        <p:spPr>
          <a:xfrm>
            <a:off x="457200" y="273050"/>
            <a:ext cx="5334000" cy="1162050"/>
          </a:xfrm>
        </p:spPr>
        <p:txBody>
          <a:bodyPr rtlCol="0" anchor="ctr">
            <a:normAutofit/>
          </a:bodyPr>
          <a:lstStyle/>
          <a:p>
            <a:pPr eaLnBrk="1" fontAlgn="auto" hangingPunct="1">
              <a:spcAft>
                <a:spcPts val="0"/>
              </a:spcAft>
              <a:defRPr/>
            </a:pPr>
            <a:r>
              <a:rPr lang="en-US" sz="4400" dirty="0" smtClean="0">
                <a:solidFill>
                  <a:schemeClr val="tx1">
                    <a:lumMod val="65000"/>
                    <a:lumOff val="35000"/>
                  </a:schemeClr>
                </a:solidFill>
                <a:latin typeface="Verdana" pitchFamily="34" charset="0"/>
                <a:ea typeface="Verdana" pitchFamily="34" charset="0"/>
                <a:cs typeface="Verdana" pitchFamily="34" charset="0"/>
              </a:rPr>
              <a:t>Persona Name</a:t>
            </a:r>
            <a:endParaRPr lang="en-US" sz="4400" dirty="0">
              <a:solidFill>
                <a:schemeClr val="tx1">
                  <a:lumMod val="65000"/>
                  <a:lumOff val="35000"/>
                </a:schemeClr>
              </a:solidFill>
              <a:latin typeface="Verdana" pitchFamily="34" charset="0"/>
              <a:ea typeface="Verdana" pitchFamily="34" charset="0"/>
              <a:cs typeface="Verdana" pitchFamily="34" charset="0"/>
            </a:endParaRPr>
          </a:p>
        </p:txBody>
      </p:sp>
      <p:sp>
        <p:nvSpPr>
          <p:cNvPr id="4" name="Text Placeholder 3"/>
          <p:cNvSpPr>
            <a:spLocks noGrp="1"/>
          </p:cNvSpPr>
          <p:nvPr>
            <p:ph type="body" sz="half" idx="2"/>
          </p:nvPr>
        </p:nvSpPr>
        <p:spPr>
          <a:xfrm>
            <a:off x="457200" y="1557338"/>
            <a:ext cx="4088972" cy="4691062"/>
          </a:xfrm>
        </p:spPr>
        <p:txBody>
          <a:bodyPr rtlCol="0">
            <a:noAutofit/>
          </a:bodyPr>
          <a:lstStyle/>
          <a:p>
            <a:pPr eaLnBrk="1" fontAlgn="auto" hangingPunct="1">
              <a:spcAft>
                <a:spcPts val="0"/>
              </a:spcAft>
              <a:buFont typeface="Arial" pitchFamily="34" charset="0"/>
              <a:buNone/>
              <a:defRPr/>
            </a:pPr>
            <a:r>
              <a:rPr lang="en-US" sz="2000" b="1" dirty="0" smtClean="0">
                <a:solidFill>
                  <a:srgbClr val="2F2B20"/>
                </a:solidFill>
                <a:latin typeface="Verdana" pitchFamily="34" charset="0"/>
                <a:ea typeface="Verdana" pitchFamily="34" charset="0"/>
                <a:cs typeface="Verdana" pitchFamily="34" charset="0"/>
              </a:rPr>
              <a:t>Marketing Messaging</a:t>
            </a:r>
            <a:r>
              <a:rPr lang="en-US" sz="2000" b="1" dirty="0" smtClean="0">
                <a:solidFill>
                  <a:srgbClr val="2F2B20"/>
                </a:solidFill>
                <a:latin typeface="Verdana" pitchFamily="34" charset="0"/>
                <a:ea typeface="Verdana" pitchFamily="34" charset="0"/>
                <a:cs typeface="Verdana" pitchFamily="34" charset="0"/>
              </a:rPr>
              <a:t>:</a:t>
            </a:r>
            <a:endParaRPr lang="en-US" sz="2000" b="1" dirty="0" smtClean="0">
              <a:solidFill>
                <a:srgbClr val="2F2B20"/>
              </a:solidFill>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2000" dirty="0" smtClean="0">
                <a:solidFill>
                  <a:srgbClr val="2F2B20"/>
                </a:solidFill>
                <a:latin typeface="Verdana" pitchFamily="34" charset="0"/>
                <a:ea typeface="Verdana" pitchFamily="34" charset="0"/>
                <a:cs typeface="Verdana" pitchFamily="34" charset="0"/>
              </a:rPr>
              <a:t>Own a house for only P3,000 per month. </a:t>
            </a:r>
            <a:r>
              <a:rPr lang="en-US" sz="2000" dirty="0" smtClean="0">
                <a:solidFill>
                  <a:srgbClr val="2F2B20"/>
                </a:solidFill>
                <a:latin typeface="Verdana" pitchFamily="34" charset="0"/>
                <a:ea typeface="Verdana" pitchFamily="34" charset="0"/>
                <a:cs typeface="Verdana" pitchFamily="34" charset="0"/>
              </a:rPr>
              <a:t>Ideal place for single parents wanting to start all over again.</a:t>
            </a:r>
          </a:p>
          <a:p>
            <a:pPr marL="285750" indent="-285750" eaLnBrk="1" fontAlgn="auto" hangingPunct="1">
              <a:spcAft>
                <a:spcPts val="0"/>
              </a:spcAft>
              <a:buFont typeface="Arial" pitchFamily="34" charset="0"/>
              <a:buChar char="•"/>
              <a:defRPr/>
            </a:pPr>
            <a:r>
              <a:rPr lang="en-US" sz="2000" dirty="0" smtClean="0">
                <a:solidFill>
                  <a:srgbClr val="2F2B20"/>
                </a:solidFill>
                <a:latin typeface="Verdana" pitchFamily="34" charset="0"/>
                <a:ea typeface="Verdana" pitchFamily="34" charset="0"/>
                <a:cs typeface="Verdana" pitchFamily="34" charset="0"/>
              </a:rPr>
              <a:t>Own a house for only P3,000 per month. Has H+ phone signal. Great for work from home moms.</a:t>
            </a:r>
            <a:endParaRPr lang="en-US" sz="2000" dirty="0" smtClean="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sz="2000" dirty="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r>
              <a:rPr lang="en-US" sz="2000" b="1" dirty="0" smtClean="0">
                <a:solidFill>
                  <a:srgbClr val="2F2B20"/>
                </a:solidFill>
                <a:latin typeface="Verdana" pitchFamily="34" charset="0"/>
                <a:ea typeface="Verdana" pitchFamily="34" charset="0"/>
                <a:cs typeface="Verdana" pitchFamily="34" charset="0"/>
              </a:rPr>
              <a:t>Elevator Pitch</a:t>
            </a:r>
            <a:r>
              <a:rPr lang="en-US" sz="2000" b="1" dirty="0" smtClean="0">
                <a:solidFill>
                  <a:srgbClr val="2F2B20"/>
                </a:solidFill>
                <a:latin typeface="Verdana" pitchFamily="34" charset="0"/>
                <a:ea typeface="Verdana" pitchFamily="34" charset="0"/>
                <a:cs typeface="Verdana" pitchFamily="34" charset="0"/>
              </a:rPr>
              <a:t>:</a:t>
            </a:r>
            <a:endParaRPr lang="en-US" sz="2000" b="1" dirty="0" smtClean="0">
              <a:solidFill>
                <a:srgbClr val="2F2B20"/>
              </a:solidFill>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2000" dirty="0" smtClean="0">
                <a:solidFill>
                  <a:srgbClr val="2F2B20"/>
                </a:solidFill>
                <a:latin typeface="Verdana" pitchFamily="34" charset="0"/>
                <a:ea typeface="Verdana" pitchFamily="34" charset="0"/>
                <a:cs typeface="Verdana" pitchFamily="34" charset="0"/>
              </a:rPr>
              <a:t>START ALL OVER AGAIN. Work from home at a place you can call your own for only P3,000 per month</a:t>
            </a:r>
            <a:endParaRPr lang="en-US" sz="2000" dirty="0" smtClean="0">
              <a:solidFill>
                <a:srgbClr val="2F2B20"/>
              </a:solidFill>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sz="2000" dirty="0">
              <a:solidFill>
                <a:srgbClr val="2F2B20"/>
              </a:solidFill>
              <a:latin typeface="Verdana" pitchFamily="34" charset="0"/>
              <a:ea typeface="Verdana" pitchFamily="34" charset="0"/>
              <a:cs typeface="Verdana" pitchFamily="34" charset="0"/>
            </a:endParaRPr>
          </a:p>
        </p:txBody>
      </p:sp>
      <p:grpSp>
        <p:nvGrpSpPr>
          <p:cNvPr id="53252" name="Group 4"/>
          <p:cNvGrpSpPr>
            <a:grpSpLocks/>
          </p:cNvGrpSpPr>
          <p:nvPr/>
        </p:nvGrpSpPr>
        <p:grpSpPr bwMode="auto">
          <a:xfrm rot="-265709">
            <a:off x="4454525" y="1925638"/>
            <a:ext cx="1846263" cy="1601787"/>
            <a:chOff x="-1357381" y="3917007"/>
            <a:chExt cx="1845091" cy="1601738"/>
          </a:xfrm>
        </p:grpSpPr>
        <p:sp>
          <p:nvSpPr>
            <p:cNvPr id="6" name="TextBox 5"/>
            <p:cNvSpPr txBox="1"/>
            <p:nvPr/>
          </p:nvSpPr>
          <p:spPr>
            <a:xfrm rot="265709">
              <a:off x="-1363372" y="4035772"/>
              <a:ext cx="1845090" cy="1477918"/>
            </a:xfrm>
            <a:prstGeom prst="rect">
              <a:avLst/>
            </a:prstGeom>
            <a:solidFill>
              <a:srgbClr val="FFFFA7"/>
            </a:solidFill>
            <a:effectLst>
              <a:outerShdw blurRad="317500" dist="457200" dir="2700000" algn="tl" rotWithShape="0">
                <a:prstClr val="black">
                  <a:alpha val="27000"/>
                </a:prstClr>
              </a:outerShdw>
            </a:effectLst>
          </p:spPr>
          <p:txBody>
            <a:bodyPr>
              <a:spAutoFit/>
            </a:bodyPr>
            <a:lstStyle/>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p:txBody>
        </p:sp>
        <p:sp>
          <p:nvSpPr>
            <p:cNvPr id="53255" name="TextBox 6"/>
            <p:cNvSpPr txBox="1">
              <a:spLocks noChangeArrowheads="1"/>
            </p:cNvSpPr>
            <p:nvPr/>
          </p:nvSpPr>
          <p:spPr bwMode="auto">
            <a:xfrm rot="270086">
              <a:off x="-1271510" y="4111785"/>
              <a:ext cx="1719173"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400">
                  <a:latin typeface="Franklin Gothic Book" charset="0"/>
                </a:rPr>
                <a:t>Identifying common objections will help your sales team be better prepared during their conversations.</a:t>
              </a:r>
            </a:p>
          </p:txBody>
        </p:sp>
        <p:sp>
          <p:nvSpPr>
            <p:cNvPr id="9" name="Oval 8"/>
            <p:cNvSpPr/>
            <p:nvPr/>
          </p:nvSpPr>
          <p:spPr>
            <a:xfrm>
              <a:off x="-416665" y="3917007"/>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53253" name="Rectangle 10"/>
          <p:cNvSpPr>
            <a:spLocks noChangeArrowheads="1"/>
          </p:cNvSpPr>
          <p:nvPr/>
        </p:nvSpPr>
        <p:spPr bwMode="auto">
          <a:xfrm>
            <a:off x="4546172" y="5740444"/>
            <a:ext cx="4772872"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ES_tradnl" dirty="0">
                <a:solidFill>
                  <a:srgbClr val="FFFFFF"/>
                </a:solidFill>
              </a:rPr>
              <a:t>http://</a:t>
            </a:r>
            <a:r>
              <a:rPr lang="es-ES_tradnl" dirty="0" err="1">
                <a:solidFill>
                  <a:srgbClr val="FFFFFF"/>
                </a:solidFill>
              </a:rPr>
              <a:t>offers.hubspot.com</a:t>
            </a:r>
            <a:r>
              <a:rPr lang="es-ES_tradnl" dirty="0">
                <a:solidFill>
                  <a:srgbClr val="FFFFFF"/>
                </a:solidFill>
              </a:rPr>
              <a:t>/free-</a:t>
            </a:r>
            <a:r>
              <a:rPr lang="es-ES_tradnl" dirty="0" err="1">
                <a:solidFill>
                  <a:srgbClr val="FFFFFF"/>
                </a:solidFill>
              </a:rPr>
              <a:t>template</a:t>
            </a:r>
            <a:r>
              <a:rPr lang="es-ES_tradnl" dirty="0">
                <a:solidFill>
                  <a:srgbClr val="FFFFFF"/>
                </a:solidFill>
              </a:rPr>
              <a:t>-</a:t>
            </a:r>
            <a:r>
              <a:rPr lang="es-ES_tradnl" dirty="0" err="1">
                <a:solidFill>
                  <a:srgbClr val="FFFFFF"/>
                </a:solidFill>
              </a:rPr>
              <a:t>creating</a:t>
            </a:r>
            <a:r>
              <a:rPr lang="es-ES_tradnl" dirty="0">
                <a:solidFill>
                  <a:srgbClr val="FFFFFF"/>
                </a:solidFill>
              </a:rPr>
              <a:t>-</a:t>
            </a:r>
            <a:r>
              <a:rPr lang="es-ES_tradnl" dirty="0" err="1">
                <a:solidFill>
                  <a:srgbClr val="FFFFFF"/>
                </a:solidFill>
              </a:rPr>
              <a:t>buyer</a:t>
            </a:r>
            <a:r>
              <a:rPr lang="es-ES_tradnl" dirty="0">
                <a:solidFill>
                  <a:srgbClr val="FFFFFF"/>
                </a:solidFill>
              </a:rPr>
              <a:t>-personas</a:t>
            </a:r>
            <a:endParaRPr lang="en-US" dirty="0">
              <a:solidFill>
                <a:srgbClr val="FFFFFF"/>
              </a:solidFill>
            </a:endParaRPr>
          </a:p>
        </p:txBody>
      </p:sp>
    </p:spTree>
    <p:extLst>
      <p:ext uri="{BB962C8B-B14F-4D97-AF65-F5344CB8AC3E}">
        <p14:creationId xmlns:p14="http://schemas.microsoft.com/office/powerpoint/2010/main" val="6813055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cstate="print">
            <a:extLst>
              <a:ext uri="{28A0092B-C50C-407E-A947-70E740481C1C}">
                <a14:useLocalDpi xmlns:a14="http://schemas.microsoft.com/office/drawing/2010/main" val="0"/>
              </a:ext>
            </a:extLst>
          </a:blip>
          <a:srcRect l="45112" t="49677" r="10201" b="1604"/>
          <a:stretch/>
        </p:blipFill>
        <p:spPr>
          <a:xfrm>
            <a:off x="4800600" y="1066800"/>
            <a:ext cx="4082448" cy="4025944"/>
          </a:xfrm>
          <a:prstGeom prst="ellipse">
            <a:avLst/>
          </a:prstGeom>
          <a:ln w="63500">
            <a:solidFill>
              <a:srgbClr val="434343"/>
            </a:solidFill>
          </a:ln>
        </p:spPr>
      </p:pic>
      <p:pic>
        <p:nvPicPr>
          <p:cNvPr id="17410" name="Picture 2" descr="C:\Users\mgeorgieva.HUBSPOT\Desktop\hubspot_logo_PN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6019800"/>
            <a:ext cx="1490663"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1" name="TextBox 8"/>
          <p:cNvSpPr txBox="1">
            <a:spLocks noChangeArrowheads="1"/>
          </p:cNvSpPr>
          <p:nvPr/>
        </p:nvSpPr>
        <p:spPr bwMode="auto">
          <a:xfrm>
            <a:off x="381000" y="1752600"/>
            <a:ext cx="419100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4500" b="1">
                <a:solidFill>
                  <a:srgbClr val="434343"/>
                </a:solidFill>
                <a:latin typeface="Franklin Gothic Book" charset="0"/>
              </a:rPr>
              <a:t>A Marketer’s </a:t>
            </a:r>
          </a:p>
          <a:p>
            <a:pPr eaLnBrk="1" hangingPunct="1"/>
            <a:r>
              <a:rPr lang="en-US" sz="4500" b="1">
                <a:solidFill>
                  <a:srgbClr val="434343"/>
                </a:solidFill>
                <a:latin typeface="Franklin Gothic Book" charset="0"/>
              </a:rPr>
              <a:t>Template </a:t>
            </a:r>
          </a:p>
          <a:p>
            <a:pPr eaLnBrk="1" hangingPunct="1"/>
            <a:r>
              <a:rPr lang="en-US" sz="4500" b="1">
                <a:solidFill>
                  <a:srgbClr val="434343"/>
                </a:solidFill>
                <a:latin typeface="Franklin Gothic Book" charset="0"/>
              </a:rPr>
              <a:t>for Creating </a:t>
            </a:r>
          </a:p>
          <a:p>
            <a:pPr eaLnBrk="1" hangingPunct="1"/>
            <a:r>
              <a:rPr lang="en-US" sz="4500" b="1">
                <a:solidFill>
                  <a:srgbClr val="434343"/>
                </a:solidFill>
                <a:latin typeface="Franklin Gothic Book" charset="0"/>
              </a:rPr>
              <a:t>Buyer Personas</a:t>
            </a:r>
          </a:p>
        </p:txBody>
      </p:sp>
      <p:grpSp>
        <p:nvGrpSpPr>
          <p:cNvPr id="17412" name="Group 15"/>
          <p:cNvGrpSpPr>
            <a:grpSpLocks/>
          </p:cNvGrpSpPr>
          <p:nvPr/>
        </p:nvGrpSpPr>
        <p:grpSpPr bwMode="auto">
          <a:xfrm>
            <a:off x="4343400" y="1089025"/>
            <a:ext cx="1862138" cy="1663700"/>
            <a:chOff x="-4699196" y="6163608"/>
            <a:chExt cx="1861668" cy="1664719"/>
          </a:xfrm>
        </p:grpSpPr>
        <p:sp>
          <p:nvSpPr>
            <p:cNvPr id="17" name="TextBox 16"/>
            <p:cNvSpPr txBox="1"/>
            <p:nvPr/>
          </p:nvSpPr>
          <p:spPr>
            <a:xfrm rot="940237">
              <a:off x="-4699196" y="6351048"/>
              <a:ext cx="1845797" cy="1477279"/>
            </a:xfrm>
            <a:prstGeom prst="rect">
              <a:avLst/>
            </a:prstGeom>
            <a:solidFill>
              <a:srgbClr val="FFFFA7"/>
            </a:solidFill>
            <a:effectLst>
              <a:outerShdw blurRad="317500" dist="457200" dir="2700000" algn="tl" rotWithShape="0">
                <a:prstClr val="black">
                  <a:alpha val="27000"/>
                </a:prstClr>
              </a:outerShdw>
            </a:effectLst>
          </p:spPr>
          <p:txBody>
            <a:bodyPr>
              <a:spAutoFit/>
            </a:bodyPr>
            <a:lstStyle/>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p:txBody>
        </p:sp>
        <p:sp>
          <p:nvSpPr>
            <p:cNvPr id="17415" name="TextBox 17"/>
            <p:cNvSpPr txBox="1">
              <a:spLocks noChangeArrowheads="1"/>
            </p:cNvSpPr>
            <p:nvPr/>
          </p:nvSpPr>
          <p:spPr bwMode="auto">
            <a:xfrm rot="944614">
              <a:off x="-4614407" y="6613860"/>
              <a:ext cx="1776879"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2000">
                  <a:latin typeface="Franklin Gothic Book" charset="0"/>
                </a:rPr>
                <a:t>[name]</a:t>
              </a:r>
            </a:p>
            <a:p>
              <a:pPr eaLnBrk="1" hangingPunct="1"/>
              <a:r>
                <a:rPr lang="en-US" sz="2000">
                  <a:latin typeface="Franklin Gothic Book" charset="0"/>
                </a:rPr>
                <a:t>[demographic]</a:t>
              </a:r>
            </a:p>
            <a:p>
              <a:pPr eaLnBrk="1" hangingPunct="1"/>
              <a:r>
                <a:rPr lang="en-US" sz="2000">
                  <a:latin typeface="Franklin Gothic Book" charset="0"/>
                </a:rPr>
                <a:t>[goals]</a:t>
              </a:r>
            </a:p>
          </p:txBody>
        </p:sp>
        <p:sp>
          <p:nvSpPr>
            <p:cNvPr id="19" name="Oval 18"/>
            <p:cNvSpPr/>
            <p:nvPr/>
          </p:nvSpPr>
          <p:spPr>
            <a:xfrm>
              <a:off x="-4013396" y="6163608"/>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7413" name="Rectangle 1"/>
          <p:cNvSpPr>
            <a:spLocks noChangeArrowheads="1"/>
          </p:cNvSpPr>
          <p:nvPr/>
        </p:nvSpPr>
        <p:spPr bwMode="auto">
          <a:xfrm>
            <a:off x="76200" y="6477000"/>
            <a:ext cx="662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ES_tradnl"/>
              <a:t>http://offers.hubspot.com/free-template-creating-buyer-personas</a:t>
            </a:r>
            <a:endParaRPr lang="en-US"/>
          </a:p>
        </p:txBody>
      </p:sp>
    </p:spTree>
    <p:extLst>
      <p:ext uri="{BB962C8B-B14F-4D97-AF65-F5344CB8AC3E}">
        <p14:creationId xmlns:p14="http://schemas.microsoft.com/office/powerpoint/2010/main" val="193954548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4242775" y="762000"/>
            <a:ext cx="1481383" cy="261610"/>
          </a:xfrm>
          <a:prstGeom prst="rect">
            <a:avLst/>
          </a:prstGeom>
          <a:noFill/>
        </p:spPr>
        <p:txBody>
          <a:bodyPr wrap="none">
            <a:spAutoFit/>
          </a:bodyPr>
          <a:lstStyle/>
          <a:p>
            <a:pPr>
              <a:defRPr/>
            </a:pPr>
            <a:r>
              <a:rPr lang="en-US" sz="1100" b="1" dirty="0" smtClean="0">
                <a:solidFill>
                  <a:schemeClr val="accent4">
                    <a:lumMod val="50000"/>
                  </a:schemeClr>
                </a:solidFill>
              </a:rPr>
              <a:t>INDEPENDENT NANCY</a:t>
            </a:r>
            <a:endParaRPr lang="en-US" sz="1100" b="1" dirty="0">
              <a:solidFill>
                <a:schemeClr val="accent4">
                  <a:lumMod val="50000"/>
                </a:schemeClr>
              </a:solidFill>
            </a:endParaRPr>
          </a:p>
        </p:txBody>
      </p:sp>
      <p:sp>
        <p:nvSpPr>
          <p:cNvPr id="34819" name="TextBox 5"/>
          <p:cNvSpPr txBox="1">
            <a:spLocks noChangeArrowheads="1"/>
          </p:cNvSpPr>
          <p:nvPr/>
        </p:nvSpPr>
        <p:spPr bwMode="auto">
          <a:xfrm>
            <a:off x="5419725" y="38100"/>
            <a:ext cx="1658938"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100" b="1">
                <a:solidFill>
                  <a:srgbClr val="403152"/>
                </a:solidFill>
                <a:latin typeface="Arial" charset="0"/>
              </a:rPr>
              <a:t>Digital Marketing for Real Estate Industry Program</a:t>
            </a:r>
          </a:p>
        </p:txBody>
      </p:sp>
      <p:sp>
        <p:nvSpPr>
          <p:cNvPr id="34820" name="TextBox 6"/>
          <p:cNvSpPr txBox="1">
            <a:spLocks noChangeArrowheads="1"/>
          </p:cNvSpPr>
          <p:nvPr/>
        </p:nvSpPr>
        <p:spPr bwMode="auto">
          <a:xfrm>
            <a:off x="6485996" y="2056389"/>
            <a:ext cx="270351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600" b="1" dirty="0">
                <a:solidFill>
                  <a:schemeClr val="tx2"/>
                </a:solidFill>
                <a:latin typeface="Arial" charset="0"/>
              </a:rPr>
              <a:t>Environment</a:t>
            </a:r>
            <a:r>
              <a:rPr lang="en-US" sz="1600" dirty="0">
                <a:solidFill>
                  <a:schemeClr val="tx2"/>
                </a:solidFill>
                <a:latin typeface="Arial" charset="0"/>
              </a:rPr>
              <a:t>: </a:t>
            </a:r>
            <a:r>
              <a:rPr lang="en-US" sz="1600" dirty="0" smtClean="0">
                <a:solidFill>
                  <a:schemeClr val="tx2"/>
                </a:solidFill>
                <a:latin typeface="Arial" charset="0"/>
              </a:rPr>
              <a:t>Too much expenses and pressures to cope with. Hindi </a:t>
            </a:r>
            <a:r>
              <a:rPr lang="en-US" sz="1600" dirty="0" err="1" smtClean="0">
                <a:solidFill>
                  <a:schemeClr val="tx2"/>
                </a:solidFill>
                <a:latin typeface="Arial" charset="0"/>
              </a:rPr>
              <a:t>kayang</a:t>
            </a:r>
            <a:r>
              <a:rPr lang="en-US" sz="1600" dirty="0" smtClean="0">
                <a:solidFill>
                  <a:schemeClr val="tx2"/>
                </a:solidFill>
                <a:latin typeface="Arial" charset="0"/>
              </a:rPr>
              <a:t> </a:t>
            </a:r>
            <a:r>
              <a:rPr lang="en-US" sz="1600" dirty="0" err="1" smtClean="0">
                <a:solidFill>
                  <a:schemeClr val="tx2"/>
                </a:solidFill>
                <a:latin typeface="Arial" charset="0"/>
              </a:rPr>
              <a:t>sumabay</a:t>
            </a:r>
            <a:r>
              <a:rPr lang="en-US" sz="1600" dirty="0" smtClean="0">
                <a:solidFill>
                  <a:schemeClr val="tx2"/>
                </a:solidFill>
                <a:latin typeface="Arial" charset="0"/>
              </a:rPr>
              <a:t>. No one cares for child well.</a:t>
            </a:r>
            <a:endParaRPr lang="en-US" sz="1600" dirty="0">
              <a:solidFill>
                <a:schemeClr val="tx2"/>
              </a:solidFill>
              <a:latin typeface="Arial" charset="0"/>
            </a:endParaRPr>
          </a:p>
        </p:txBody>
      </p:sp>
      <p:sp>
        <p:nvSpPr>
          <p:cNvPr id="8" name="TextBox 7"/>
          <p:cNvSpPr txBox="1"/>
          <p:nvPr/>
        </p:nvSpPr>
        <p:spPr>
          <a:xfrm>
            <a:off x="5979054" y="3338225"/>
            <a:ext cx="3105150" cy="584776"/>
          </a:xfrm>
          <a:prstGeom prst="rect">
            <a:avLst/>
          </a:prstGeom>
          <a:noFill/>
        </p:spPr>
        <p:txBody>
          <a:bodyPr>
            <a:spAutoFit/>
          </a:bodyPr>
          <a:lstStyle/>
          <a:p>
            <a:pPr>
              <a:defRPr/>
            </a:pPr>
            <a:r>
              <a:rPr lang="en-US" sz="1600" b="1" dirty="0">
                <a:solidFill>
                  <a:schemeClr val="tx2">
                    <a:lumMod val="50000"/>
                  </a:schemeClr>
                </a:solidFill>
              </a:rPr>
              <a:t>Friends</a:t>
            </a:r>
            <a:r>
              <a:rPr lang="en-US" sz="1600" dirty="0">
                <a:solidFill>
                  <a:schemeClr val="tx2">
                    <a:lumMod val="50000"/>
                  </a:schemeClr>
                </a:solidFill>
              </a:rPr>
              <a:t>: </a:t>
            </a:r>
            <a:r>
              <a:rPr lang="en-US" sz="1600" dirty="0" smtClean="0">
                <a:solidFill>
                  <a:schemeClr val="tx2">
                    <a:lumMod val="50000"/>
                  </a:schemeClr>
                </a:solidFill>
              </a:rPr>
              <a:t>No stable job. </a:t>
            </a:r>
            <a:r>
              <a:rPr lang="en-US" sz="1600" dirty="0" err="1" smtClean="0">
                <a:solidFill>
                  <a:schemeClr val="tx2">
                    <a:lumMod val="50000"/>
                  </a:schemeClr>
                </a:solidFill>
              </a:rPr>
              <a:t>Magastos</a:t>
            </a:r>
            <a:r>
              <a:rPr lang="en-US" sz="1600" dirty="0" smtClean="0">
                <a:solidFill>
                  <a:schemeClr val="tx2">
                    <a:lumMod val="50000"/>
                  </a:schemeClr>
                </a:solidFill>
              </a:rPr>
              <a:t>. </a:t>
            </a:r>
            <a:r>
              <a:rPr lang="en-US" sz="1600" dirty="0" err="1" smtClean="0">
                <a:solidFill>
                  <a:schemeClr val="tx2">
                    <a:lumMod val="50000"/>
                  </a:schemeClr>
                </a:solidFill>
              </a:rPr>
              <a:t>Mautang</a:t>
            </a:r>
            <a:r>
              <a:rPr lang="en-US" sz="1600" dirty="0" smtClean="0">
                <a:solidFill>
                  <a:schemeClr val="tx2">
                    <a:lumMod val="50000"/>
                  </a:schemeClr>
                </a:solidFill>
              </a:rPr>
              <a:t>. </a:t>
            </a:r>
            <a:r>
              <a:rPr lang="en-US" sz="1600" dirty="0" err="1" smtClean="0">
                <a:solidFill>
                  <a:schemeClr val="tx2">
                    <a:lumMod val="50000"/>
                  </a:schemeClr>
                </a:solidFill>
              </a:rPr>
              <a:t>Problema</a:t>
            </a:r>
            <a:r>
              <a:rPr lang="en-US" sz="1600" dirty="0" smtClean="0">
                <a:solidFill>
                  <a:schemeClr val="tx2">
                    <a:lumMod val="50000"/>
                  </a:schemeClr>
                </a:solidFill>
              </a:rPr>
              <a:t>.</a:t>
            </a:r>
            <a:endParaRPr lang="en-US" sz="1600" dirty="0">
              <a:solidFill>
                <a:schemeClr val="tx2">
                  <a:lumMod val="50000"/>
                </a:schemeClr>
              </a:solidFill>
            </a:endParaRPr>
          </a:p>
        </p:txBody>
      </p:sp>
      <p:sp>
        <p:nvSpPr>
          <p:cNvPr id="9" name="TextBox 8"/>
          <p:cNvSpPr txBox="1"/>
          <p:nvPr/>
        </p:nvSpPr>
        <p:spPr>
          <a:xfrm>
            <a:off x="6307137" y="3952875"/>
            <a:ext cx="2941638" cy="830997"/>
          </a:xfrm>
          <a:prstGeom prst="rect">
            <a:avLst/>
          </a:prstGeom>
          <a:noFill/>
        </p:spPr>
        <p:txBody>
          <a:bodyPr>
            <a:spAutoFit/>
          </a:bodyPr>
          <a:lstStyle/>
          <a:p>
            <a:pPr>
              <a:defRPr/>
            </a:pPr>
            <a:r>
              <a:rPr lang="en-US" sz="1600" b="1" dirty="0">
                <a:solidFill>
                  <a:schemeClr val="tx2">
                    <a:lumMod val="60000"/>
                    <a:lumOff val="40000"/>
                  </a:schemeClr>
                </a:solidFill>
              </a:rPr>
              <a:t>Market </a:t>
            </a:r>
            <a:r>
              <a:rPr lang="en-US" sz="1600" b="1" dirty="0" smtClean="0">
                <a:solidFill>
                  <a:schemeClr val="tx2">
                    <a:lumMod val="60000"/>
                    <a:lumOff val="40000"/>
                  </a:schemeClr>
                </a:solidFill>
              </a:rPr>
              <a:t>offers</a:t>
            </a:r>
            <a:r>
              <a:rPr lang="en-US" sz="1600" dirty="0" smtClean="0">
                <a:solidFill>
                  <a:schemeClr val="tx2">
                    <a:lumMod val="60000"/>
                    <a:lumOff val="40000"/>
                  </a:schemeClr>
                </a:solidFill>
              </a:rPr>
              <a:t>: Working in odd hours. Low pay for starters. One absent – fired </a:t>
            </a:r>
            <a:r>
              <a:rPr lang="en-US" sz="1600" dirty="0" err="1" smtClean="0">
                <a:solidFill>
                  <a:schemeClr val="tx2">
                    <a:lumMod val="60000"/>
                    <a:lumOff val="40000"/>
                  </a:schemeClr>
                </a:solidFill>
              </a:rPr>
              <a:t>agad</a:t>
            </a:r>
            <a:r>
              <a:rPr lang="en-US" sz="1600" dirty="0" smtClean="0">
                <a:solidFill>
                  <a:schemeClr val="tx2">
                    <a:lumMod val="60000"/>
                    <a:lumOff val="40000"/>
                  </a:schemeClr>
                </a:solidFill>
              </a:rPr>
              <a:t>.</a:t>
            </a:r>
            <a:endParaRPr lang="en-US" sz="1600" dirty="0">
              <a:solidFill>
                <a:schemeClr val="tx2">
                  <a:lumMod val="60000"/>
                  <a:lumOff val="40000"/>
                </a:schemeClr>
              </a:solidFill>
            </a:endParaRPr>
          </a:p>
        </p:txBody>
      </p:sp>
      <p:sp>
        <p:nvSpPr>
          <p:cNvPr id="10" name="TextBox 9"/>
          <p:cNvSpPr txBox="1"/>
          <p:nvPr/>
        </p:nvSpPr>
        <p:spPr>
          <a:xfrm>
            <a:off x="5737225" y="4905375"/>
            <a:ext cx="2411838" cy="830997"/>
          </a:xfrm>
          <a:prstGeom prst="rect">
            <a:avLst/>
          </a:prstGeom>
          <a:noFill/>
        </p:spPr>
        <p:txBody>
          <a:bodyPr wrap="none">
            <a:spAutoFit/>
          </a:bodyPr>
          <a:lstStyle/>
          <a:p>
            <a:pPr>
              <a:defRPr/>
            </a:pPr>
            <a:r>
              <a:rPr lang="en-US" sz="1600" b="1" dirty="0">
                <a:solidFill>
                  <a:schemeClr val="accent2">
                    <a:lumMod val="50000"/>
                  </a:schemeClr>
                </a:solidFill>
              </a:rPr>
              <a:t>Attitude in public</a:t>
            </a:r>
            <a:r>
              <a:rPr lang="en-US" sz="1600" dirty="0">
                <a:solidFill>
                  <a:schemeClr val="accent2">
                    <a:lumMod val="50000"/>
                  </a:schemeClr>
                </a:solidFill>
              </a:rPr>
              <a:t>:</a:t>
            </a:r>
          </a:p>
          <a:p>
            <a:pPr>
              <a:defRPr/>
            </a:pPr>
            <a:r>
              <a:rPr lang="en-US" sz="1600" dirty="0" smtClean="0">
                <a:solidFill>
                  <a:schemeClr val="accent2">
                    <a:lumMod val="50000"/>
                  </a:schemeClr>
                </a:solidFill>
              </a:rPr>
              <a:t>Frugal. Time conscious.</a:t>
            </a:r>
          </a:p>
          <a:p>
            <a:pPr>
              <a:defRPr/>
            </a:pPr>
            <a:r>
              <a:rPr lang="en-US" sz="1600" dirty="0" smtClean="0">
                <a:solidFill>
                  <a:schemeClr val="accent2">
                    <a:lumMod val="50000"/>
                  </a:schemeClr>
                </a:solidFill>
              </a:rPr>
              <a:t> Doesn’t discuss problems.</a:t>
            </a:r>
            <a:endParaRPr lang="en-US" sz="1600" dirty="0">
              <a:solidFill>
                <a:schemeClr val="accent2">
                  <a:lumMod val="50000"/>
                </a:schemeClr>
              </a:solidFill>
            </a:endParaRPr>
          </a:p>
        </p:txBody>
      </p:sp>
      <p:sp>
        <p:nvSpPr>
          <p:cNvPr id="11" name="TextBox 10"/>
          <p:cNvSpPr txBox="1"/>
          <p:nvPr/>
        </p:nvSpPr>
        <p:spPr>
          <a:xfrm>
            <a:off x="4038600" y="4724400"/>
            <a:ext cx="1784350" cy="830263"/>
          </a:xfrm>
          <a:prstGeom prst="rect">
            <a:avLst/>
          </a:prstGeom>
          <a:noFill/>
        </p:spPr>
        <p:txBody>
          <a:bodyPr>
            <a:spAutoFit/>
          </a:bodyPr>
          <a:lstStyle/>
          <a:p>
            <a:pPr>
              <a:defRPr/>
            </a:pPr>
            <a:r>
              <a:rPr lang="en-US" sz="1600" b="1" dirty="0">
                <a:solidFill>
                  <a:schemeClr val="accent2">
                    <a:lumMod val="75000"/>
                  </a:schemeClr>
                </a:solidFill>
              </a:rPr>
              <a:t>Appearance:</a:t>
            </a:r>
          </a:p>
          <a:p>
            <a:pPr>
              <a:defRPr/>
            </a:pPr>
            <a:r>
              <a:rPr lang="en-US" sz="1600" dirty="0">
                <a:solidFill>
                  <a:schemeClr val="accent2">
                    <a:lumMod val="75000"/>
                  </a:schemeClr>
                </a:solidFill>
              </a:rPr>
              <a:t>Fashionable. Presentable.</a:t>
            </a:r>
          </a:p>
        </p:txBody>
      </p:sp>
      <p:sp>
        <p:nvSpPr>
          <p:cNvPr id="34825" name="TextBox 11"/>
          <p:cNvSpPr txBox="1">
            <a:spLocks noChangeArrowheads="1"/>
          </p:cNvSpPr>
          <p:nvPr/>
        </p:nvSpPr>
        <p:spPr bwMode="auto">
          <a:xfrm>
            <a:off x="2241550" y="4619625"/>
            <a:ext cx="225425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600" b="1" dirty="0">
                <a:solidFill>
                  <a:srgbClr val="FF0000"/>
                </a:solidFill>
                <a:latin typeface="Arial" charset="0"/>
              </a:rPr>
              <a:t>Behavior towards others: </a:t>
            </a:r>
          </a:p>
          <a:p>
            <a:pPr eaLnBrk="1" hangingPunct="1"/>
            <a:r>
              <a:rPr lang="en-US" sz="1600" dirty="0" smtClean="0">
                <a:solidFill>
                  <a:srgbClr val="FF0000"/>
                </a:solidFill>
                <a:latin typeface="Arial" charset="0"/>
              </a:rPr>
              <a:t>“Overtime. </a:t>
            </a:r>
            <a:r>
              <a:rPr lang="en-US" sz="1600" dirty="0" smtClean="0">
                <a:solidFill>
                  <a:srgbClr val="FF0000"/>
                </a:solidFill>
                <a:latin typeface="Arial" charset="0"/>
              </a:rPr>
              <a:t>Convert </a:t>
            </a:r>
            <a:r>
              <a:rPr lang="en-US" sz="1600" dirty="0" err="1" smtClean="0">
                <a:solidFill>
                  <a:srgbClr val="FF0000"/>
                </a:solidFill>
                <a:latin typeface="Arial" charset="0"/>
              </a:rPr>
              <a:t>para</a:t>
            </a:r>
            <a:r>
              <a:rPr lang="en-US" sz="1600" dirty="0" smtClean="0">
                <a:solidFill>
                  <a:srgbClr val="FF0000"/>
                </a:solidFill>
                <a:latin typeface="Arial" charset="0"/>
              </a:rPr>
              <a:t> </a:t>
            </a:r>
            <a:r>
              <a:rPr lang="en-US" sz="1600" dirty="0" err="1" smtClean="0">
                <a:solidFill>
                  <a:srgbClr val="FF0000"/>
                </a:solidFill>
                <a:latin typeface="Arial" charset="0"/>
              </a:rPr>
              <a:t>sa</a:t>
            </a:r>
            <a:r>
              <a:rPr lang="en-US" sz="1600" dirty="0" smtClean="0">
                <a:solidFill>
                  <a:srgbClr val="FF0000"/>
                </a:solidFill>
                <a:latin typeface="Arial" charset="0"/>
              </a:rPr>
              <a:t> benefits.</a:t>
            </a:r>
            <a:r>
              <a:rPr lang="en-US" sz="1600" dirty="0" smtClean="0">
                <a:solidFill>
                  <a:srgbClr val="FF0000"/>
                </a:solidFill>
                <a:latin typeface="Arial" charset="0"/>
              </a:rPr>
              <a:t>”</a:t>
            </a:r>
            <a:endParaRPr lang="en-US" sz="1600" dirty="0">
              <a:solidFill>
                <a:srgbClr val="FF0000"/>
              </a:solidFill>
              <a:latin typeface="Arial" charset="0"/>
            </a:endParaRPr>
          </a:p>
        </p:txBody>
      </p:sp>
      <p:sp>
        <p:nvSpPr>
          <p:cNvPr id="13" name="TextBox 12"/>
          <p:cNvSpPr txBox="1"/>
          <p:nvPr/>
        </p:nvSpPr>
        <p:spPr>
          <a:xfrm>
            <a:off x="111125" y="1809750"/>
            <a:ext cx="2079625" cy="923330"/>
          </a:xfrm>
          <a:prstGeom prst="rect">
            <a:avLst/>
          </a:prstGeom>
          <a:noFill/>
        </p:spPr>
        <p:txBody>
          <a:bodyPr>
            <a:spAutoFit/>
          </a:bodyPr>
          <a:lstStyle/>
          <a:p>
            <a:pPr>
              <a:defRPr/>
            </a:pPr>
            <a:r>
              <a:rPr lang="en-US" b="1" dirty="0">
                <a:solidFill>
                  <a:schemeClr val="bg2">
                    <a:lumMod val="10000"/>
                  </a:schemeClr>
                </a:solidFill>
              </a:rPr>
              <a:t>Friends say</a:t>
            </a:r>
            <a:r>
              <a:rPr lang="en-US" dirty="0">
                <a:solidFill>
                  <a:schemeClr val="bg2">
                    <a:lumMod val="10000"/>
                  </a:schemeClr>
                </a:solidFill>
              </a:rPr>
              <a:t>: </a:t>
            </a:r>
            <a:r>
              <a:rPr lang="en-US" dirty="0" smtClean="0">
                <a:solidFill>
                  <a:schemeClr val="bg2">
                    <a:lumMod val="10000"/>
                  </a:schemeClr>
                </a:solidFill>
              </a:rPr>
              <a:t>“Mag-work hard </a:t>
            </a:r>
            <a:r>
              <a:rPr lang="en-US" dirty="0" err="1" smtClean="0">
                <a:solidFill>
                  <a:schemeClr val="bg2">
                    <a:lumMod val="10000"/>
                  </a:schemeClr>
                </a:solidFill>
              </a:rPr>
              <a:t>ka</a:t>
            </a:r>
            <a:r>
              <a:rPr lang="en-US" dirty="0" smtClean="0">
                <a:solidFill>
                  <a:schemeClr val="bg2">
                    <a:lumMod val="10000"/>
                  </a:schemeClr>
                </a:solidFill>
              </a:rPr>
              <a:t> </a:t>
            </a:r>
            <a:r>
              <a:rPr lang="en-US" dirty="0" err="1" smtClean="0">
                <a:solidFill>
                  <a:schemeClr val="bg2">
                    <a:lumMod val="10000"/>
                  </a:schemeClr>
                </a:solidFill>
              </a:rPr>
              <a:t>para</a:t>
            </a:r>
            <a:r>
              <a:rPr lang="en-US" dirty="0" smtClean="0">
                <a:solidFill>
                  <a:schemeClr val="bg2">
                    <a:lumMod val="10000"/>
                  </a:schemeClr>
                </a:solidFill>
              </a:rPr>
              <a:t> ma-promote </a:t>
            </a:r>
            <a:r>
              <a:rPr lang="en-US" dirty="0" err="1" smtClean="0">
                <a:solidFill>
                  <a:schemeClr val="bg2">
                    <a:lumMod val="10000"/>
                  </a:schemeClr>
                </a:solidFill>
              </a:rPr>
              <a:t>ka</a:t>
            </a:r>
            <a:r>
              <a:rPr lang="en-US" dirty="0" smtClean="0">
                <a:solidFill>
                  <a:schemeClr val="bg2">
                    <a:lumMod val="10000"/>
                  </a:schemeClr>
                </a:solidFill>
              </a:rPr>
              <a:t>.”</a:t>
            </a:r>
            <a:endParaRPr lang="en-US" dirty="0">
              <a:solidFill>
                <a:schemeClr val="bg2">
                  <a:lumMod val="10000"/>
                </a:schemeClr>
              </a:solidFill>
            </a:endParaRPr>
          </a:p>
        </p:txBody>
      </p:sp>
      <p:sp>
        <p:nvSpPr>
          <p:cNvPr id="14" name="TextBox 13"/>
          <p:cNvSpPr txBox="1"/>
          <p:nvPr/>
        </p:nvSpPr>
        <p:spPr>
          <a:xfrm>
            <a:off x="111125" y="2984500"/>
            <a:ext cx="3175000" cy="369332"/>
          </a:xfrm>
          <a:prstGeom prst="rect">
            <a:avLst/>
          </a:prstGeom>
          <a:noFill/>
        </p:spPr>
        <p:txBody>
          <a:bodyPr>
            <a:spAutoFit/>
          </a:bodyPr>
          <a:lstStyle/>
          <a:p>
            <a:pPr>
              <a:defRPr/>
            </a:pPr>
            <a:r>
              <a:rPr lang="en-US" b="1" dirty="0">
                <a:solidFill>
                  <a:schemeClr val="bg2">
                    <a:lumMod val="25000"/>
                  </a:schemeClr>
                </a:solidFill>
              </a:rPr>
              <a:t>Boss say</a:t>
            </a:r>
            <a:r>
              <a:rPr lang="en-US" dirty="0">
                <a:solidFill>
                  <a:schemeClr val="bg2">
                    <a:lumMod val="25000"/>
                  </a:schemeClr>
                </a:solidFill>
              </a:rPr>
              <a:t>: </a:t>
            </a:r>
            <a:r>
              <a:rPr lang="en-US" dirty="0" smtClean="0">
                <a:solidFill>
                  <a:schemeClr val="bg2">
                    <a:lumMod val="25000"/>
                  </a:schemeClr>
                </a:solidFill>
              </a:rPr>
              <a:t>“</a:t>
            </a:r>
            <a:r>
              <a:rPr lang="en-US" dirty="0" err="1" smtClean="0">
                <a:solidFill>
                  <a:schemeClr val="bg2">
                    <a:lumMod val="25000"/>
                  </a:schemeClr>
                </a:solidFill>
              </a:rPr>
              <a:t>Bawal</a:t>
            </a:r>
            <a:r>
              <a:rPr lang="en-US" dirty="0" smtClean="0">
                <a:solidFill>
                  <a:schemeClr val="bg2">
                    <a:lumMod val="25000"/>
                  </a:schemeClr>
                </a:solidFill>
              </a:rPr>
              <a:t> mag absent.”</a:t>
            </a:r>
            <a:endParaRPr lang="en-US" dirty="0">
              <a:solidFill>
                <a:schemeClr val="bg2">
                  <a:lumMod val="25000"/>
                </a:schemeClr>
              </a:solidFill>
            </a:endParaRPr>
          </a:p>
        </p:txBody>
      </p:sp>
      <p:sp>
        <p:nvSpPr>
          <p:cNvPr id="15" name="TextBox 14"/>
          <p:cNvSpPr txBox="1"/>
          <p:nvPr/>
        </p:nvSpPr>
        <p:spPr>
          <a:xfrm>
            <a:off x="111125" y="3952875"/>
            <a:ext cx="2651125" cy="646331"/>
          </a:xfrm>
          <a:prstGeom prst="rect">
            <a:avLst/>
          </a:prstGeom>
          <a:noFill/>
        </p:spPr>
        <p:txBody>
          <a:bodyPr>
            <a:spAutoFit/>
          </a:bodyPr>
          <a:lstStyle/>
          <a:p>
            <a:pPr>
              <a:defRPr/>
            </a:pPr>
            <a:r>
              <a:rPr lang="en-US" b="1" dirty="0">
                <a:solidFill>
                  <a:schemeClr val="tx1">
                    <a:lumMod val="75000"/>
                    <a:lumOff val="25000"/>
                  </a:schemeClr>
                </a:solidFill>
              </a:rPr>
              <a:t>Influencers say</a:t>
            </a:r>
            <a:r>
              <a:rPr lang="en-US" dirty="0">
                <a:solidFill>
                  <a:schemeClr val="tx1">
                    <a:lumMod val="75000"/>
                    <a:lumOff val="25000"/>
                  </a:schemeClr>
                </a:solidFill>
              </a:rPr>
              <a:t>: </a:t>
            </a:r>
            <a:r>
              <a:rPr lang="en-US" dirty="0" smtClean="0">
                <a:solidFill>
                  <a:schemeClr val="tx1">
                    <a:lumMod val="75000"/>
                    <a:lumOff val="25000"/>
                  </a:schemeClr>
                </a:solidFill>
              </a:rPr>
              <a:t>“Hindi </a:t>
            </a:r>
            <a:r>
              <a:rPr lang="en-US" dirty="0" err="1" smtClean="0">
                <a:solidFill>
                  <a:schemeClr val="tx1">
                    <a:lumMod val="75000"/>
                    <a:lumOff val="25000"/>
                  </a:schemeClr>
                </a:solidFill>
              </a:rPr>
              <a:t>maalagaan</a:t>
            </a:r>
            <a:r>
              <a:rPr lang="en-US" dirty="0" smtClean="0">
                <a:solidFill>
                  <a:schemeClr val="tx1">
                    <a:lumMod val="75000"/>
                    <a:lumOff val="25000"/>
                  </a:schemeClr>
                </a:solidFill>
              </a:rPr>
              <a:t> </a:t>
            </a:r>
            <a:r>
              <a:rPr lang="en-US" dirty="0" err="1" smtClean="0">
                <a:solidFill>
                  <a:schemeClr val="tx1">
                    <a:lumMod val="75000"/>
                    <a:lumOff val="25000"/>
                  </a:schemeClr>
                </a:solidFill>
              </a:rPr>
              <a:t>ang</a:t>
            </a:r>
            <a:r>
              <a:rPr lang="en-US" dirty="0" smtClean="0">
                <a:solidFill>
                  <a:schemeClr val="tx1">
                    <a:lumMod val="75000"/>
                    <a:lumOff val="25000"/>
                  </a:schemeClr>
                </a:solidFill>
              </a:rPr>
              <a:t> </a:t>
            </a:r>
            <a:r>
              <a:rPr lang="en-US" dirty="0" err="1" smtClean="0">
                <a:solidFill>
                  <a:schemeClr val="tx1">
                    <a:lumMod val="75000"/>
                    <a:lumOff val="25000"/>
                  </a:schemeClr>
                </a:solidFill>
              </a:rPr>
              <a:t>anak</a:t>
            </a:r>
            <a:r>
              <a:rPr lang="en-US" dirty="0" smtClean="0">
                <a:solidFill>
                  <a:schemeClr val="tx1">
                    <a:lumMod val="75000"/>
                    <a:lumOff val="25000"/>
                  </a:schemeClr>
                </a:solidFill>
              </a:rPr>
              <a:t> mo.”</a:t>
            </a:r>
            <a:endParaRPr lang="en-US" dirty="0">
              <a:solidFill>
                <a:schemeClr val="tx1">
                  <a:lumMod val="75000"/>
                  <a:lumOff val="25000"/>
                </a:schemeClr>
              </a:solidFill>
            </a:endParaRPr>
          </a:p>
        </p:txBody>
      </p:sp>
      <p:sp>
        <p:nvSpPr>
          <p:cNvPr id="34829" name="TextBox 15"/>
          <p:cNvSpPr txBox="1">
            <a:spLocks noChangeArrowheads="1"/>
          </p:cNvSpPr>
          <p:nvPr/>
        </p:nvSpPr>
        <p:spPr bwMode="auto">
          <a:xfrm>
            <a:off x="7605713" y="63500"/>
            <a:ext cx="94297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100" b="1">
                <a:solidFill>
                  <a:srgbClr val="403152"/>
                </a:solidFill>
                <a:latin typeface="Arial" charset="0"/>
              </a:rPr>
              <a:t>Janette Toral</a:t>
            </a:r>
          </a:p>
        </p:txBody>
      </p:sp>
      <p:sp>
        <p:nvSpPr>
          <p:cNvPr id="17" name="TextBox 16"/>
          <p:cNvSpPr txBox="1"/>
          <p:nvPr/>
        </p:nvSpPr>
        <p:spPr>
          <a:xfrm>
            <a:off x="990600" y="939800"/>
            <a:ext cx="3587750" cy="584200"/>
          </a:xfrm>
          <a:prstGeom prst="rect">
            <a:avLst/>
          </a:prstGeom>
          <a:noFill/>
        </p:spPr>
        <p:txBody>
          <a:bodyPr>
            <a:spAutoFit/>
          </a:bodyPr>
          <a:lstStyle/>
          <a:p>
            <a:pPr>
              <a:defRPr/>
            </a:pPr>
            <a:r>
              <a:rPr lang="en-US" sz="1600" b="1" dirty="0">
                <a:solidFill>
                  <a:schemeClr val="tx1">
                    <a:lumMod val="95000"/>
                    <a:lumOff val="5000"/>
                  </a:schemeClr>
                </a:solidFill>
              </a:rPr>
              <a:t>What really counts</a:t>
            </a:r>
            <a:r>
              <a:rPr lang="en-US" sz="1600" dirty="0">
                <a:solidFill>
                  <a:schemeClr val="tx1">
                    <a:lumMod val="95000"/>
                    <a:lumOff val="5000"/>
                  </a:schemeClr>
                </a:solidFill>
              </a:rPr>
              <a:t>: Becoming successful and </a:t>
            </a:r>
            <a:r>
              <a:rPr lang="en-US" sz="1600" dirty="0" smtClean="0">
                <a:solidFill>
                  <a:schemeClr val="tx1">
                    <a:lumMod val="95000"/>
                    <a:lumOff val="5000"/>
                  </a:schemeClr>
                </a:solidFill>
              </a:rPr>
              <a:t>raise child(</a:t>
            </a:r>
            <a:r>
              <a:rPr lang="en-US" sz="1600" dirty="0" err="1" smtClean="0">
                <a:solidFill>
                  <a:schemeClr val="tx1">
                    <a:lumMod val="95000"/>
                    <a:lumOff val="5000"/>
                  </a:schemeClr>
                </a:solidFill>
              </a:rPr>
              <a:t>ren</a:t>
            </a:r>
            <a:r>
              <a:rPr lang="en-US" sz="1600" dirty="0" smtClean="0">
                <a:solidFill>
                  <a:schemeClr val="tx1">
                    <a:lumMod val="95000"/>
                    <a:lumOff val="5000"/>
                  </a:schemeClr>
                </a:solidFill>
              </a:rPr>
              <a:t>).</a:t>
            </a:r>
            <a:endParaRPr lang="en-US" sz="1600" dirty="0">
              <a:solidFill>
                <a:schemeClr val="tx1">
                  <a:lumMod val="95000"/>
                  <a:lumOff val="5000"/>
                </a:schemeClr>
              </a:solidFill>
            </a:endParaRPr>
          </a:p>
        </p:txBody>
      </p:sp>
      <p:sp>
        <p:nvSpPr>
          <p:cNvPr id="34831" name="TextBox 17"/>
          <p:cNvSpPr txBox="1">
            <a:spLocks noChangeArrowheads="1"/>
          </p:cNvSpPr>
          <p:nvPr/>
        </p:nvSpPr>
        <p:spPr bwMode="auto">
          <a:xfrm>
            <a:off x="5089525" y="931863"/>
            <a:ext cx="352107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600" b="1" dirty="0">
                <a:latin typeface="Arial" charset="0"/>
              </a:rPr>
              <a:t>Major preoccupation</a:t>
            </a:r>
            <a:r>
              <a:rPr lang="en-US" sz="1600" dirty="0">
                <a:latin typeface="Arial" charset="0"/>
              </a:rPr>
              <a:t>: </a:t>
            </a:r>
            <a:r>
              <a:rPr lang="en-US" sz="1600" dirty="0" smtClean="0">
                <a:latin typeface="Arial" charset="0"/>
              </a:rPr>
              <a:t>Income  </a:t>
            </a:r>
            <a:r>
              <a:rPr lang="en-US" sz="1600" dirty="0">
                <a:latin typeface="Arial" charset="0"/>
              </a:rPr>
              <a:t>and </a:t>
            </a:r>
            <a:r>
              <a:rPr lang="en-US" sz="1600" dirty="0" smtClean="0">
                <a:latin typeface="Arial" charset="0"/>
              </a:rPr>
              <a:t>child’s</a:t>
            </a:r>
            <a:r>
              <a:rPr lang="en-US" sz="1600" dirty="0" smtClean="0">
                <a:latin typeface="Arial" charset="0"/>
              </a:rPr>
              <a:t> </a:t>
            </a:r>
            <a:r>
              <a:rPr lang="en-US" sz="1600" dirty="0">
                <a:latin typeface="Arial" charset="0"/>
              </a:rPr>
              <a:t>present and future.</a:t>
            </a:r>
          </a:p>
        </p:txBody>
      </p:sp>
      <p:sp>
        <p:nvSpPr>
          <p:cNvPr id="34832" name="TextBox 18"/>
          <p:cNvSpPr txBox="1">
            <a:spLocks noChangeArrowheads="1"/>
          </p:cNvSpPr>
          <p:nvPr/>
        </p:nvSpPr>
        <p:spPr bwMode="auto">
          <a:xfrm>
            <a:off x="1905000" y="1471613"/>
            <a:ext cx="5647199" cy="584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600" b="1" dirty="0">
                <a:latin typeface="Arial" charset="0"/>
              </a:rPr>
              <a:t>Worries</a:t>
            </a:r>
            <a:r>
              <a:rPr lang="en-US" sz="1600" dirty="0">
                <a:latin typeface="Arial" charset="0"/>
              </a:rPr>
              <a:t>: Problems </a:t>
            </a:r>
            <a:r>
              <a:rPr lang="en-US" sz="1600" dirty="0" smtClean="0">
                <a:latin typeface="Arial" charset="0"/>
              </a:rPr>
              <a:t>in child care, career</a:t>
            </a:r>
            <a:r>
              <a:rPr lang="en-US" sz="1600" dirty="0">
                <a:latin typeface="Arial" charset="0"/>
              </a:rPr>
              <a:t>, family, friends.</a:t>
            </a:r>
          </a:p>
          <a:p>
            <a:pPr eaLnBrk="1" hangingPunct="1"/>
            <a:r>
              <a:rPr lang="en-US" sz="1600" b="1" dirty="0">
                <a:latin typeface="Arial" charset="0"/>
              </a:rPr>
              <a:t>Aspiration</a:t>
            </a:r>
            <a:r>
              <a:rPr lang="en-US" sz="1600" dirty="0">
                <a:latin typeface="Arial" charset="0"/>
              </a:rPr>
              <a:t>: Successful in </a:t>
            </a:r>
            <a:r>
              <a:rPr lang="en-US" sz="1600" dirty="0" smtClean="0">
                <a:latin typeface="Arial" charset="0"/>
              </a:rPr>
              <a:t>business, child care, peaceful life.</a:t>
            </a:r>
            <a:endParaRPr lang="en-US" sz="1600" dirty="0">
              <a:latin typeface="Arial" charset="0"/>
            </a:endParaRPr>
          </a:p>
        </p:txBody>
      </p:sp>
      <p:sp>
        <p:nvSpPr>
          <p:cNvPr id="20" name="TextBox 19"/>
          <p:cNvSpPr txBox="1"/>
          <p:nvPr/>
        </p:nvSpPr>
        <p:spPr>
          <a:xfrm>
            <a:off x="111125" y="5873750"/>
            <a:ext cx="1489075" cy="584776"/>
          </a:xfrm>
          <a:prstGeom prst="rect">
            <a:avLst/>
          </a:prstGeom>
          <a:noFill/>
        </p:spPr>
        <p:txBody>
          <a:bodyPr>
            <a:spAutoFit/>
          </a:bodyPr>
          <a:lstStyle/>
          <a:p>
            <a:pPr>
              <a:defRPr/>
            </a:pPr>
            <a:r>
              <a:rPr lang="en-US" sz="1200" b="1" dirty="0">
                <a:solidFill>
                  <a:schemeClr val="tx2">
                    <a:lumMod val="50000"/>
                  </a:schemeClr>
                </a:solidFill>
              </a:rPr>
              <a:t>Fears</a:t>
            </a:r>
            <a:r>
              <a:rPr lang="en-US" sz="1200" dirty="0">
                <a:solidFill>
                  <a:schemeClr val="tx2">
                    <a:lumMod val="50000"/>
                  </a:schemeClr>
                </a:solidFill>
              </a:rPr>
              <a:t>: </a:t>
            </a:r>
            <a:r>
              <a:rPr lang="en-US" sz="1600" dirty="0" smtClean="0">
                <a:solidFill>
                  <a:schemeClr val="tx2">
                    <a:lumMod val="50000"/>
                  </a:schemeClr>
                </a:solidFill>
              </a:rPr>
              <a:t>Lose job. Child gets sick.</a:t>
            </a:r>
            <a:endParaRPr lang="en-US" sz="1200" dirty="0">
              <a:solidFill>
                <a:schemeClr val="tx2">
                  <a:lumMod val="50000"/>
                </a:schemeClr>
              </a:solidFill>
            </a:endParaRPr>
          </a:p>
        </p:txBody>
      </p:sp>
      <p:sp>
        <p:nvSpPr>
          <p:cNvPr id="21" name="TextBox 20"/>
          <p:cNvSpPr txBox="1"/>
          <p:nvPr/>
        </p:nvSpPr>
        <p:spPr>
          <a:xfrm>
            <a:off x="2971800" y="5919788"/>
            <a:ext cx="1568450" cy="523220"/>
          </a:xfrm>
          <a:prstGeom prst="rect">
            <a:avLst/>
          </a:prstGeom>
          <a:noFill/>
        </p:spPr>
        <p:txBody>
          <a:bodyPr>
            <a:spAutoFit/>
          </a:bodyPr>
          <a:lstStyle/>
          <a:p>
            <a:pPr>
              <a:defRPr/>
            </a:pPr>
            <a:r>
              <a:rPr lang="en-US" sz="1400" b="1" dirty="0">
                <a:solidFill>
                  <a:schemeClr val="tx2">
                    <a:lumMod val="60000"/>
                    <a:lumOff val="40000"/>
                  </a:schemeClr>
                </a:solidFill>
              </a:rPr>
              <a:t>Frustration</a:t>
            </a:r>
            <a:r>
              <a:rPr lang="en-US" sz="1400" dirty="0">
                <a:solidFill>
                  <a:schemeClr val="tx2">
                    <a:lumMod val="60000"/>
                    <a:lumOff val="40000"/>
                  </a:schemeClr>
                </a:solidFill>
              </a:rPr>
              <a:t>: </a:t>
            </a:r>
            <a:r>
              <a:rPr lang="en-US" sz="1400" dirty="0" smtClean="0">
                <a:solidFill>
                  <a:schemeClr val="tx2">
                    <a:lumMod val="60000"/>
                    <a:lumOff val="40000"/>
                  </a:schemeClr>
                </a:solidFill>
              </a:rPr>
              <a:t>Making ends meet</a:t>
            </a:r>
            <a:endParaRPr lang="en-US" sz="1400" dirty="0">
              <a:solidFill>
                <a:schemeClr val="tx2">
                  <a:lumMod val="60000"/>
                  <a:lumOff val="40000"/>
                </a:schemeClr>
              </a:solidFill>
            </a:endParaRPr>
          </a:p>
        </p:txBody>
      </p:sp>
      <p:sp>
        <p:nvSpPr>
          <p:cNvPr id="22" name="TextBox 21"/>
          <p:cNvSpPr txBox="1"/>
          <p:nvPr/>
        </p:nvSpPr>
        <p:spPr>
          <a:xfrm>
            <a:off x="1524000" y="6167438"/>
            <a:ext cx="1447800" cy="461962"/>
          </a:xfrm>
          <a:prstGeom prst="rect">
            <a:avLst/>
          </a:prstGeom>
          <a:noFill/>
        </p:spPr>
        <p:txBody>
          <a:bodyPr>
            <a:spAutoFit/>
          </a:bodyPr>
          <a:lstStyle/>
          <a:p>
            <a:pPr>
              <a:defRPr/>
            </a:pPr>
            <a:r>
              <a:rPr lang="en-US" sz="1200" b="1" dirty="0">
                <a:solidFill>
                  <a:schemeClr val="tx2">
                    <a:lumMod val="75000"/>
                  </a:schemeClr>
                </a:solidFill>
              </a:rPr>
              <a:t>Obstacle:</a:t>
            </a:r>
            <a:r>
              <a:rPr lang="en-US" sz="1200" dirty="0">
                <a:solidFill>
                  <a:schemeClr val="tx2">
                    <a:lumMod val="75000"/>
                  </a:schemeClr>
                </a:solidFill>
              </a:rPr>
              <a:t> </a:t>
            </a:r>
          </a:p>
          <a:p>
            <a:pPr>
              <a:defRPr/>
            </a:pPr>
            <a:r>
              <a:rPr lang="en-US" sz="1200" dirty="0">
                <a:solidFill>
                  <a:schemeClr val="tx2">
                    <a:lumMod val="75000"/>
                  </a:schemeClr>
                </a:solidFill>
              </a:rPr>
              <a:t>Time management.</a:t>
            </a:r>
          </a:p>
        </p:txBody>
      </p:sp>
      <p:sp>
        <p:nvSpPr>
          <p:cNvPr id="23" name="TextBox 22"/>
          <p:cNvSpPr txBox="1"/>
          <p:nvPr/>
        </p:nvSpPr>
        <p:spPr>
          <a:xfrm>
            <a:off x="4603750" y="5953125"/>
            <a:ext cx="1263650" cy="769441"/>
          </a:xfrm>
          <a:prstGeom prst="rect">
            <a:avLst/>
          </a:prstGeom>
          <a:noFill/>
        </p:spPr>
        <p:txBody>
          <a:bodyPr>
            <a:spAutoFit/>
          </a:bodyPr>
          <a:lstStyle/>
          <a:p>
            <a:pPr>
              <a:defRPr/>
            </a:pPr>
            <a:r>
              <a:rPr lang="en-US" sz="1100" b="1" dirty="0">
                <a:solidFill>
                  <a:schemeClr val="accent4">
                    <a:lumMod val="50000"/>
                  </a:schemeClr>
                </a:solidFill>
              </a:rPr>
              <a:t>Wants / Needs</a:t>
            </a:r>
            <a:r>
              <a:rPr lang="en-US" sz="1100" dirty="0">
                <a:solidFill>
                  <a:schemeClr val="accent4">
                    <a:lumMod val="50000"/>
                  </a:schemeClr>
                </a:solidFill>
              </a:rPr>
              <a:t>: </a:t>
            </a:r>
            <a:r>
              <a:rPr lang="en-US" sz="1100" dirty="0" smtClean="0">
                <a:solidFill>
                  <a:schemeClr val="accent4">
                    <a:lumMod val="50000"/>
                  </a:schemeClr>
                </a:solidFill>
              </a:rPr>
              <a:t>Income (at home)</a:t>
            </a:r>
          </a:p>
          <a:p>
            <a:pPr>
              <a:defRPr/>
            </a:pPr>
            <a:r>
              <a:rPr lang="en-US" sz="1100" dirty="0" smtClean="0">
                <a:solidFill>
                  <a:schemeClr val="accent4">
                    <a:lumMod val="50000"/>
                  </a:schemeClr>
                </a:solidFill>
              </a:rPr>
              <a:t>Take care of child well.</a:t>
            </a:r>
            <a:endParaRPr lang="en-US" sz="1100" dirty="0">
              <a:solidFill>
                <a:schemeClr val="accent4">
                  <a:lumMod val="50000"/>
                </a:schemeClr>
              </a:solidFill>
            </a:endParaRPr>
          </a:p>
        </p:txBody>
      </p:sp>
      <p:sp>
        <p:nvSpPr>
          <p:cNvPr id="34837" name="TextBox 23"/>
          <p:cNvSpPr txBox="1">
            <a:spLocks noChangeArrowheads="1"/>
          </p:cNvSpPr>
          <p:nvPr/>
        </p:nvSpPr>
        <p:spPr bwMode="auto">
          <a:xfrm>
            <a:off x="7467600" y="5919788"/>
            <a:ext cx="1731589"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400" b="1" dirty="0">
                <a:latin typeface="Arial" charset="0"/>
              </a:rPr>
              <a:t>Measure success:</a:t>
            </a:r>
          </a:p>
          <a:p>
            <a:pPr eaLnBrk="1" hangingPunct="1"/>
            <a:r>
              <a:rPr lang="en-US" sz="1400" dirty="0" smtClean="0">
                <a:latin typeface="Arial" charset="0"/>
              </a:rPr>
              <a:t># of clients. Income</a:t>
            </a:r>
          </a:p>
          <a:p>
            <a:pPr eaLnBrk="1" hangingPunct="1"/>
            <a:r>
              <a:rPr lang="en-US" sz="1400" dirty="0" smtClean="0">
                <a:latin typeface="Arial" charset="0"/>
              </a:rPr>
              <a:t>Happy child.</a:t>
            </a:r>
            <a:endParaRPr lang="en-US" sz="1400" dirty="0">
              <a:latin typeface="Arial" charset="0"/>
            </a:endParaRPr>
          </a:p>
        </p:txBody>
      </p:sp>
      <p:sp>
        <p:nvSpPr>
          <p:cNvPr id="25" name="TextBox 24"/>
          <p:cNvSpPr txBox="1"/>
          <p:nvPr/>
        </p:nvSpPr>
        <p:spPr>
          <a:xfrm>
            <a:off x="5867400" y="6127750"/>
            <a:ext cx="1511300" cy="430887"/>
          </a:xfrm>
          <a:prstGeom prst="rect">
            <a:avLst/>
          </a:prstGeom>
          <a:noFill/>
        </p:spPr>
        <p:txBody>
          <a:bodyPr wrap="square">
            <a:spAutoFit/>
          </a:bodyPr>
          <a:lstStyle/>
          <a:p>
            <a:pPr>
              <a:defRPr/>
            </a:pPr>
            <a:r>
              <a:rPr lang="en-US" sz="1100" b="1" dirty="0">
                <a:solidFill>
                  <a:schemeClr val="accent4"/>
                </a:solidFill>
              </a:rPr>
              <a:t>Obstacle</a:t>
            </a:r>
            <a:r>
              <a:rPr lang="en-US" sz="1100" dirty="0" smtClean="0">
                <a:solidFill>
                  <a:schemeClr val="accent4"/>
                </a:solidFill>
              </a:rPr>
              <a:t>: Time </a:t>
            </a:r>
          </a:p>
          <a:p>
            <a:pPr>
              <a:defRPr/>
            </a:pPr>
            <a:r>
              <a:rPr lang="en-US" sz="1100" dirty="0" smtClean="0">
                <a:solidFill>
                  <a:schemeClr val="accent4"/>
                </a:solidFill>
              </a:rPr>
              <a:t>management</a:t>
            </a:r>
            <a:endParaRPr lang="en-US" sz="1100" dirty="0">
              <a:solidFill>
                <a:schemeClr val="accent4"/>
              </a:solidFill>
            </a:endParaRPr>
          </a:p>
        </p:txBody>
      </p:sp>
      <p:sp>
        <p:nvSpPr>
          <p:cNvPr id="34839" name="TextBox 1"/>
          <p:cNvSpPr txBox="1">
            <a:spLocks noChangeArrowheads="1"/>
          </p:cNvSpPr>
          <p:nvPr/>
        </p:nvSpPr>
        <p:spPr bwMode="auto">
          <a:xfrm>
            <a:off x="457200" y="468313"/>
            <a:ext cx="33909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800" b="1">
                <a:latin typeface="Arial" charset="0"/>
              </a:rPr>
              <a:t>#4 understand your audience</a:t>
            </a:r>
          </a:p>
        </p:txBody>
      </p:sp>
    </p:spTree>
    <p:extLst>
      <p:ext uri="{BB962C8B-B14F-4D97-AF65-F5344CB8AC3E}">
        <p14:creationId xmlns:p14="http://schemas.microsoft.com/office/powerpoint/2010/main" val="180874687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a:xfrm>
            <a:off x="1714500" y="1601788"/>
            <a:ext cx="6684963" cy="104298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34" name="Rectangle 33"/>
          <p:cNvSpPr/>
          <p:nvPr/>
        </p:nvSpPr>
        <p:spPr>
          <a:xfrm>
            <a:off x="1800225" y="2519363"/>
            <a:ext cx="6684963" cy="573087"/>
          </a:xfrm>
          <a:prstGeom prst="rect">
            <a:avLst/>
          </a:prstGeom>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lIns="40640" tIns="40640" rIns="40640" bIns="4064" spcCol="1270" anchor="ctr"/>
          <a:lstStyle/>
          <a:p>
            <a:pPr defTabSz="1422400" fontAlgn="auto">
              <a:lnSpc>
                <a:spcPct val="90000"/>
              </a:lnSpc>
              <a:spcAft>
                <a:spcPct val="35000"/>
              </a:spcAft>
              <a:defRPr/>
            </a:pPr>
            <a:r>
              <a:rPr lang="en-US" sz="2800" dirty="0">
                <a:solidFill>
                  <a:srgbClr val="404040"/>
                </a:solidFill>
                <a:latin typeface="Franklin Gothic Book" pitchFamily="34" charset="0"/>
                <a:cs typeface="News Gothic MT"/>
              </a:rPr>
              <a:t>A Brief Introduction to Buyer Personas</a:t>
            </a:r>
          </a:p>
        </p:txBody>
      </p:sp>
      <p:sp>
        <p:nvSpPr>
          <p:cNvPr id="35" name="Rectangle 34"/>
          <p:cNvSpPr/>
          <p:nvPr/>
        </p:nvSpPr>
        <p:spPr>
          <a:xfrm>
            <a:off x="1800225" y="3619500"/>
            <a:ext cx="6684963" cy="573088"/>
          </a:xfrm>
          <a:prstGeom prst="rect">
            <a:avLst/>
          </a:prstGeom>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lIns="40640" tIns="40640" rIns="40640" bIns="4064" spcCol="1270" anchor="ctr"/>
          <a:lstStyle/>
          <a:p>
            <a:pPr defTabSz="1422400" fontAlgn="auto">
              <a:lnSpc>
                <a:spcPct val="90000"/>
              </a:lnSpc>
              <a:spcAft>
                <a:spcPct val="35000"/>
              </a:spcAft>
              <a:defRPr/>
            </a:pPr>
            <a:r>
              <a:rPr lang="en-US" sz="2800" dirty="0">
                <a:solidFill>
                  <a:srgbClr val="404040"/>
                </a:solidFill>
                <a:latin typeface="Franklin Gothic Book" pitchFamily="34" charset="0"/>
                <a:cs typeface="News Gothic MT"/>
              </a:rPr>
              <a:t>How to Present Your Buyer Persona</a:t>
            </a:r>
          </a:p>
        </p:txBody>
      </p:sp>
      <p:sp>
        <p:nvSpPr>
          <p:cNvPr id="36" name="Rectangle 35"/>
          <p:cNvSpPr/>
          <p:nvPr/>
        </p:nvSpPr>
        <p:spPr>
          <a:xfrm>
            <a:off x="1800225" y="4652963"/>
            <a:ext cx="6684963" cy="573087"/>
          </a:xfrm>
          <a:prstGeom prst="rect">
            <a:avLst/>
          </a:prstGeom>
          <a:ln>
            <a:noFill/>
          </a:ln>
        </p:spPr>
        <p:style>
          <a:lnRef idx="0">
            <a:scrgbClr r="0" g="0" b="0"/>
          </a:lnRef>
          <a:fillRef idx="0">
            <a:scrgbClr r="0" g="0" b="0"/>
          </a:fillRef>
          <a:effectRef idx="0">
            <a:scrgbClr r="0" g="0" b="0"/>
          </a:effectRef>
          <a:fontRef idx="minor">
            <a:schemeClr val="tx1">
              <a:hueOff val="0"/>
              <a:satOff val="0"/>
              <a:lumOff val="0"/>
              <a:alphaOff val="0"/>
            </a:schemeClr>
          </a:fontRef>
        </p:style>
        <p:txBody>
          <a:bodyPr lIns="40640" tIns="40640" rIns="40640" bIns="4064" spcCol="1270" anchor="ctr"/>
          <a:lstStyle/>
          <a:p>
            <a:pPr defTabSz="1422400" fontAlgn="auto">
              <a:lnSpc>
                <a:spcPct val="90000"/>
              </a:lnSpc>
              <a:spcAft>
                <a:spcPct val="35000"/>
              </a:spcAft>
              <a:defRPr/>
            </a:pPr>
            <a:r>
              <a:rPr lang="en-US" sz="2800" dirty="0">
                <a:solidFill>
                  <a:srgbClr val="404040"/>
                </a:solidFill>
                <a:latin typeface="Franklin Gothic Book" pitchFamily="34" charset="0"/>
                <a:cs typeface="News Gothic MT"/>
              </a:rPr>
              <a:t>An Example of a Complete Buyer Persona</a:t>
            </a:r>
          </a:p>
        </p:txBody>
      </p:sp>
      <p:cxnSp>
        <p:nvCxnSpPr>
          <p:cNvPr id="37" name="Straight Connector 36"/>
          <p:cNvCxnSpPr/>
          <p:nvPr/>
        </p:nvCxnSpPr>
        <p:spPr>
          <a:xfrm>
            <a:off x="0" y="2822575"/>
            <a:ext cx="685800" cy="0"/>
          </a:xfrm>
          <a:prstGeom prst="line">
            <a:avLst/>
          </a:prstGeom>
          <a:ln w="57150" cap="rnd" cmpd="sng">
            <a:solidFill>
              <a:srgbClr val="404040"/>
            </a:solidFill>
            <a:prstDash val="sysDot"/>
            <a:round/>
          </a:ln>
          <a:effectLst/>
        </p:spPr>
        <p:style>
          <a:lnRef idx="2">
            <a:schemeClr val="accent1"/>
          </a:lnRef>
          <a:fillRef idx="0">
            <a:schemeClr val="accent1"/>
          </a:fillRef>
          <a:effectRef idx="1">
            <a:schemeClr val="accent1"/>
          </a:effectRef>
          <a:fontRef idx="minor">
            <a:schemeClr val="tx1"/>
          </a:fontRef>
        </p:style>
      </p:cxnSp>
      <p:sp>
        <p:nvSpPr>
          <p:cNvPr id="38" name="Oval 37"/>
          <p:cNvSpPr>
            <a:spLocks noChangeAspect="1"/>
          </p:cNvSpPr>
          <p:nvPr/>
        </p:nvSpPr>
        <p:spPr>
          <a:xfrm>
            <a:off x="657225" y="2360613"/>
            <a:ext cx="914400" cy="914400"/>
          </a:xfrm>
          <a:prstGeom prst="ellipse">
            <a:avLst/>
          </a:prstGeom>
          <a:solidFill>
            <a:srgbClr val="E36F1E"/>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a:p>
        </p:txBody>
      </p:sp>
      <p:sp>
        <p:nvSpPr>
          <p:cNvPr id="18439" name="TextBox 38"/>
          <p:cNvSpPr txBox="1">
            <a:spLocks noChangeArrowheads="1"/>
          </p:cNvSpPr>
          <p:nvPr/>
        </p:nvSpPr>
        <p:spPr bwMode="auto">
          <a:xfrm>
            <a:off x="625475" y="2360613"/>
            <a:ext cx="990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800">
                <a:solidFill>
                  <a:srgbClr val="FFFFFF"/>
                </a:solidFill>
                <a:latin typeface="Franklin Gothic Medium" charset="0"/>
                <a:cs typeface="Franklin Gothic Medium" charset="0"/>
              </a:rPr>
              <a:t>1</a:t>
            </a:r>
          </a:p>
        </p:txBody>
      </p:sp>
      <p:sp>
        <p:nvSpPr>
          <p:cNvPr id="40" name="Oval 39"/>
          <p:cNvSpPr>
            <a:spLocks noChangeAspect="1"/>
          </p:cNvSpPr>
          <p:nvPr/>
        </p:nvSpPr>
        <p:spPr>
          <a:xfrm>
            <a:off x="657225" y="3444875"/>
            <a:ext cx="914400" cy="914400"/>
          </a:xfrm>
          <a:prstGeom prst="ellipse">
            <a:avLst/>
          </a:prstGeom>
          <a:solidFill>
            <a:srgbClr val="71AADC"/>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a:p>
        </p:txBody>
      </p:sp>
      <p:cxnSp>
        <p:nvCxnSpPr>
          <p:cNvPr id="41" name="Straight Connector 40"/>
          <p:cNvCxnSpPr/>
          <p:nvPr/>
        </p:nvCxnSpPr>
        <p:spPr>
          <a:xfrm>
            <a:off x="4763" y="3906838"/>
            <a:ext cx="685800" cy="0"/>
          </a:xfrm>
          <a:prstGeom prst="line">
            <a:avLst/>
          </a:prstGeom>
          <a:ln w="57150" cap="rnd" cmpd="sng">
            <a:solidFill>
              <a:srgbClr val="404040"/>
            </a:solidFill>
            <a:prstDash val="sysDot"/>
            <a:round/>
          </a:ln>
          <a:effectLst/>
        </p:spPr>
        <p:style>
          <a:lnRef idx="2">
            <a:schemeClr val="accent1"/>
          </a:lnRef>
          <a:fillRef idx="0">
            <a:schemeClr val="accent1"/>
          </a:fillRef>
          <a:effectRef idx="1">
            <a:schemeClr val="accent1"/>
          </a:effectRef>
          <a:fontRef idx="minor">
            <a:schemeClr val="tx1"/>
          </a:fontRef>
        </p:style>
      </p:cxnSp>
      <p:sp>
        <p:nvSpPr>
          <p:cNvPr id="18442" name="TextBox 41"/>
          <p:cNvSpPr txBox="1">
            <a:spLocks noChangeArrowheads="1"/>
          </p:cNvSpPr>
          <p:nvPr/>
        </p:nvSpPr>
        <p:spPr bwMode="auto">
          <a:xfrm>
            <a:off x="642938" y="3473450"/>
            <a:ext cx="9906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800">
                <a:solidFill>
                  <a:srgbClr val="FFFFFF"/>
                </a:solidFill>
                <a:latin typeface="Franklin Gothic Medium" charset="0"/>
                <a:cs typeface="Franklin Gothic Medium" charset="0"/>
              </a:rPr>
              <a:t>2</a:t>
            </a:r>
          </a:p>
        </p:txBody>
      </p:sp>
      <p:sp>
        <p:nvSpPr>
          <p:cNvPr id="43" name="Oval 42"/>
          <p:cNvSpPr>
            <a:spLocks noChangeAspect="1"/>
          </p:cNvSpPr>
          <p:nvPr/>
        </p:nvSpPr>
        <p:spPr>
          <a:xfrm>
            <a:off x="695325" y="4478338"/>
            <a:ext cx="914400" cy="914400"/>
          </a:xfrm>
          <a:prstGeom prst="ellipse">
            <a:avLst/>
          </a:prstGeom>
          <a:solidFill>
            <a:srgbClr val="434343"/>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sz="1400"/>
          </a:p>
        </p:txBody>
      </p:sp>
      <p:cxnSp>
        <p:nvCxnSpPr>
          <p:cNvPr id="44" name="Straight Connector 43"/>
          <p:cNvCxnSpPr/>
          <p:nvPr/>
        </p:nvCxnSpPr>
        <p:spPr>
          <a:xfrm>
            <a:off x="4763" y="4938713"/>
            <a:ext cx="685800" cy="0"/>
          </a:xfrm>
          <a:prstGeom prst="line">
            <a:avLst/>
          </a:prstGeom>
          <a:ln w="57150" cap="rnd" cmpd="sng">
            <a:solidFill>
              <a:srgbClr val="404040"/>
            </a:solidFill>
            <a:prstDash val="sysDot"/>
            <a:round/>
          </a:ln>
          <a:effectLst/>
        </p:spPr>
        <p:style>
          <a:lnRef idx="2">
            <a:schemeClr val="accent1"/>
          </a:lnRef>
          <a:fillRef idx="0">
            <a:schemeClr val="accent1"/>
          </a:fillRef>
          <a:effectRef idx="1">
            <a:schemeClr val="accent1"/>
          </a:effectRef>
          <a:fontRef idx="minor">
            <a:schemeClr val="tx1"/>
          </a:fontRef>
        </p:style>
      </p:cxnSp>
      <p:sp>
        <p:nvSpPr>
          <p:cNvPr id="18445" name="TextBox 44"/>
          <p:cNvSpPr txBox="1">
            <a:spLocks noChangeArrowheads="1"/>
          </p:cNvSpPr>
          <p:nvPr/>
        </p:nvSpPr>
        <p:spPr bwMode="auto">
          <a:xfrm>
            <a:off x="666750" y="4524375"/>
            <a:ext cx="9906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4800">
                <a:solidFill>
                  <a:srgbClr val="FFFFFF"/>
                </a:solidFill>
                <a:latin typeface="Franklin Gothic Medium" charset="0"/>
                <a:cs typeface="Franklin Gothic Medium" charset="0"/>
              </a:rPr>
              <a:t>3</a:t>
            </a:r>
          </a:p>
        </p:txBody>
      </p:sp>
      <p:sp>
        <p:nvSpPr>
          <p:cNvPr id="18446" name="Title 1"/>
          <p:cNvSpPr txBox="1">
            <a:spLocks/>
          </p:cNvSpPr>
          <p:nvPr/>
        </p:nvSpPr>
        <p:spPr bwMode="auto">
          <a:xfrm>
            <a:off x="357188" y="914400"/>
            <a:ext cx="3986212" cy="62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22400" eaLnBrk="0" hangingPunct="0">
              <a:defRPr sz="2400">
                <a:solidFill>
                  <a:schemeClr val="tx1"/>
                </a:solidFill>
                <a:latin typeface="Calibri" charset="0"/>
                <a:ea typeface="ＭＳ Ｐゴシック" charset="0"/>
                <a:cs typeface="ＭＳ Ｐゴシック" charset="0"/>
              </a:defRPr>
            </a:lvl1pPr>
            <a:lvl2pPr marL="742950" indent="-285750" defTabSz="1422400" eaLnBrk="0" hangingPunct="0">
              <a:defRPr sz="2400">
                <a:solidFill>
                  <a:schemeClr val="tx1"/>
                </a:solidFill>
                <a:latin typeface="Calibri" charset="0"/>
                <a:ea typeface="ＭＳ Ｐゴシック" charset="0"/>
              </a:defRPr>
            </a:lvl2pPr>
            <a:lvl3pPr marL="1143000" indent="-228600" defTabSz="1422400" eaLnBrk="0" hangingPunct="0">
              <a:defRPr sz="2400">
                <a:solidFill>
                  <a:schemeClr val="tx1"/>
                </a:solidFill>
                <a:latin typeface="Calibri" charset="0"/>
                <a:ea typeface="ＭＳ Ｐゴシック" charset="0"/>
              </a:defRPr>
            </a:lvl3pPr>
            <a:lvl4pPr marL="1600200" indent="-228600" defTabSz="1422400" eaLnBrk="0" hangingPunct="0">
              <a:defRPr sz="2400">
                <a:solidFill>
                  <a:schemeClr val="tx1"/>
                </a:solidFill>
                <a:latin typeface="Calibri" charset="0"/>
                <a:ea typeface="ＭＳ Ｐゴシック" charset="0"/>
              </a:defRPr>
            </a:lvl4pPr>
            <a:lvl5pPr marL="2057400" indent="-228600" defTabSz="1422400" eaLnBrk="0" hangingPunct="0">
              <a:defRPr sz="2400">
                <a:solidFill>
                  <a:schemeClr val="tx1"/>
                </a:solidFill>
                <a:latin typeface="Calibri" charset="0"/>
                <a:ea typeface="ＭＳ Ｐゴシック" charset="0"/>
              </a:defRPr>
            </a:lvl5pPr>
            <a:lvl6pPr marL="2514600" indent="-228600" defTabSz="1422400" eaLnBrk="0" fontAlgn="base" hangingPunct="0">
              <a:spcBef>
                <a:spcPct val="0"/>
              </a:spcBef>
              <a:spcAft>
                <a:spcPct val="0"/>
              </a:spcAft>
              <a:defRPr sz="2400">
                <a:solidFill>
                  <a:schemeClr val="tx1"/>
                </a:solidFill>
                <a:latin typeface="Calibri" charset="0"/>
                <a:ea typeface="ＭＳ Ｐゴシック" charset="0"/>
              </a:defRPr>
            </a:lvl6pPr>
            <a:lvl7pPr marL="2971800" indent="-228600" defTabSz="1422400" eaLnBrk="0" fontAlgn="base" hangingPunct="0">
              <a:spcBef>
                <a:spcPct val="0"/>
              </a:spcBef>
              <a:spcAft>
                <a:spcPct val="0"/>
              </a:spcAft>
              <a:defRPr sz="2400">
                <a:solidFill>
                  <a:schemeClr val="tx1"/>
                </a:solidFill>
                <a:latin typeface="Calibri" charset="0"/>
                <a:ea typeface="ＭＳ Ｐゴシック" charset="0"/>
              </a:defRPr>
            </a:lvl7pPr>
            <a:lvl8pPr marL="3429000" indent="-228600" defTabSz="1422400" eaLnBrk="0" fontAlgn="base" hangingPunct="0">
              <a:spcBef>
                <a:spcPct val="0"/>
              </a:spcBef>
              <a:spcAft>
                <a:spcPct val="0"/>
              </a:spcAft>
              <a:defRPr sz="2400">
                <a:solidFill>
                  <a:schemeClr val="tx1"/>
                </a:solidFill>
                <a:latin typeface="Calibri" charset="0"/>
                <a:ea typeface="ＭＳ Ｐゴシック" charset="0"/>
              </a:defRPr>
            </a:lvl8pPr>
            <a:lvl9pPr marL="3886200" indent="-228600" defTabSz="14224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lnSpc>
                <a:spcPct val="90000"/>
              </a:lnSpc>
              <a:spcAft>
                <a:spcPct val="35000"/>
              </a:spcAft>
            </a:pPr>
            <a:r>
              <a:rPr lang="en-US" sz="3600">
                <a:solidFill>
                  <a:srgbClr val="404040"/>
                </a:solidFill>
                <a:latin typeface="Franklin Gothic Book" charset="0"/>
                <a:sym typeface="Helvetica Neue Bold Condensed" charset="0"/>
              </a:rPr>
              <a:t>Table of Contents</a:t>
            </a:r>
          </a:p>
        </p:txBody>
      </p:sp>
      <p:sp>
        <p:nvSpPr>
          <p:cNvPr id="18447" name="Rectangle 15"/>
          <p:cNvSpPr>
            <a:spLocks noChangeArrowheads="1"/>
          </p:cNvSpPr>
          <p:nvPr/>
        </p:nvSpPr>
        <p:spPr bwMode="auto">
          <a:xfrm>
            <a:off x="76200" y="6477000"/>
            <a:ext cx="662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ES_tradnl"/>
              <a:t>http://offers.hubspot.com/free-template-creating-buyer-personas</a:t>
            </a:r>
            <a:endParaRPr lang="en-US"/>
          </a:p>
        </p:txBody>
      </p:sp>
    </p:spTree>
    <p:extLst>
      <p:ext uri="{BB962C8B-B14F-4D97-AF65-F5344CB8AC3E}">
        <p14:creationId xmlns:p14="http://schemas.microsoft.com/office/powerpoint/2010/main" val="231664910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Oval 6"/>
          <p:cNvSpPr>
            <a:spLocks noChangeAspect="1"/>
          </p:cNvSpPr>
          <p:nvPr/>
        </p:nvSpPr>
        <p:spPr bwMode="auto">
          <a:xfrm>
            <a:off x="3965575" y="2895600"/>
            <a:ext cx="4572000" cy="457200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hangingPunct="0"/>
            <a:endParaRPr lang="en-US" sz="2400">
              <a:solidFill>
                <a:srgbClr val="4C545B"/>
              </a:solidFill>
              <a:latin typeface="Franklin Gothic Book" charset="0"/>
            </a:endParaRPr>
          </a:p>
        </p:txBody>
      </p:sp>
      <p:sp>
        <p:nvSpPr>
          <p:cNvPr id="19459" name="Title 1"/>
          <p:cNvSpPr txBox="1">
            <a:spLocks/>
          </p:cNvSpPr>
          <p:nvPr/>
        </p:nvSpPr>
        <p:spPr bwMode="auto">
          <a:xfrm>
            <a:off x="5737225" y="4740275"/>
            <a:ext cx="2584450"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lnSpc>
                <a:spcPct val="80000"/>
              </a:lnSpc>
            </a:pPr>
            <a:r>
              <a:rPr lang="en-US" sz="3200">
                <a:solidFill>
                  <a:srgbClr val="434343"/>
                </a:solidFill>
                <a:latin typeface="Franklin Gothic Book" charset="0"/>
                <a:cs typeface="Franklin Gothic Book" charset="0"/>
              </a:rPr>
              <a:t>A Brief Introduction to Buyer Personas</a:t>
            </a:r>
          </a:p>
        </p:txBody>
      </p:sp>
      <p:sp>
        <p:nvSpPr>
          <p:cNvPr id="19460" name="TextBox 4"/>
          <p:cNvSpPr txBox="1">
            <a:spLocks noChangeArrowheads="1"/>
          </p:cNvSpPr>
          <p:nvPr/>
        </p:nvSpPr>
        <p:spPr bwMode="auto">
          <a:xfrm>
            <a:off x="4343400" y="3702050"/>
            <a:ext cx="990600" cy="264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16600">
                <a:solidFill>
                  <a:srgbClr val="434343"/>
                </a:solidFill>
                <a:latin typeface="Franklin Gothic Book" charset="0"/>
                <a:cs typeface="Franklin Gothic Book" charset="0"/>
              </a:rPr>
              <a:t>1</a:t>
            </a:r>
          </a:p>
        </p:txBody>
      </p:sp>
      <p:cxnSp>
        <p:nvCxnSpPr>
          <p:cNvPr id="3" name="Straight Connector 2"/>
          <p:cNvCxnSpPr/>
          <p:nvPr/>
        </p:nvCxnSpPr>
        <p:spPr>
          <a:xfrm>
            <a:off x="5591175" y="4065588"/>
            <a:ext cx="0" cy="2166937"/>
          </a:xfrm>
          <a:prstGeom prst="line">
            <a:avLst/>
          </a:prstGeom>
          <a:ln w="57150" cap="rnd" cmpd="sng">
            <a:solidFill>
              <a:srgbClr val="434343"/>
            </a:solidFill>
            <a:prstDash val="sysDot"/>
            <a:round/>
          </a:ln>
          <a:effectLst/>
        </p:spPr>
        <p:style>
          <a:lnRef idx="2">
            <a:schemeClr val="accent1"/>
          </a:lnRef>
          <a:fillRef idx="0">
            <a:schemeClr val="accent1"/>
          </a:fillRef>
          <a:effectRef idx="1">
            <a:schemeClr val="accent1"/>
          </a:effectRef>
          <a:fontRef idx="minor">
            <a:schemeClr val="tx1"/>
          </a:fontRef>
        </p:style>
      </p:cxnSp>
      <p:sp>
        <p:nvSpPr>
          <p:cNvPr id="19462" name="Rectangle 5"/>
          <p:cNvSpPr>
            <a:spLocks noChangeArrowheads="1"/>
          </p:cNvSpPr>
          <p:nvPr/>
        </p:nvSpPr>
        <p:spPr bwMode="auto">
          <a:xfrm>
            <a:off x="76200" y="6477000"/>
            <a:ext cx="662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ES_tradnl"/>
              <a:t>http://offers.hubspot.com/free-template-creating-buyer-personas</a:t>
            </a:r>
            <a:endParaRPr lang="en-US"/>
          </a:p>
        </p:txBody>
      </p:sp>
    </p:spTree>
    <p:extLst>
      <p:ext uri="{BB962C8B-B14F-4D97-AF65-F5344CB8AC3E}">
        <p14:creationId xmlns:p14="http://schemas.microsoft.com/office/powerpoint/2010/main" val="3201998691"/>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a:xfrm>
            <a:off x="1143000" y="1295400"/>
            <a:ext cx="4572000" cy="1828800"/>
          </a:xfrm>
        </p:spPr>
        <p:txBody>
          <a:bodyPr/>
          <a:lstStyle/>
          <a:p>
            <a:pPr algn="l" eaLnBrk="1" hangingPunct="1"/>
            <a:r>
              <a:rPr lang="en-US" sz="4000">
                <a:solidFill>
                  <a:srgbClr val="434343"/>
                </a:solidFill>
                <a:latin typeface="Franklin Gothic Medium" charset="0"/>
              </a:rPr>
              <a:t>What Are Buyer Personas?</a:t>
            </a:r>
          </a:p>
        </p:txBody>
      </p:sp>
      <p:sp>
        <p:nvSpPr>
          <p:cNvPr id="21506" name="Content Placeholder 2"/>
          <p:cNvSpPr txBox="1">
            <a:spLocks/>
          </p:cNvSpPr>
          <p:nvPr/>
        </p:nvSpPr>
        <p:spPr bwMode="auto">
          <a:xfrm>
            <a:off x="1219200" y="4038600"/>
            <a:ext cx="6858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spcBef>
                <a:spcPct val="20000"/>
              </a:spcBef>
              <a:buFont typeface="Arial" charset="0"/>
              <a:buNone/>
            </a:pPr>
            <a:r>
              <a:rPr lang="en-US" sz="1800">
                <a:latin typeface="Franklin Gothic Book" charset="0"/>
              </a:rPr>
              <a:t>Buyer personas are fictional representations of your ideal customers. They are based on real data about customer demographics and online behavior, along with educated speculation about their personal histories, motivations, and concerns.</a:t>
            </a:r>
          </a:p>
        </p:txBody>
      </p:sp>
      <p:grpSp>
        <p:nvGrpSpPr>
          <p:cNvPr id="21507" name="Group 7"/>
          <p:cNvGrpSpPr>
            <a:grpSpLocks/>
          </p:cNvGrpSpPr>
          <p:nvPr/>
        </p:nvGrpSpPr>
        <p:grpSpPr bwMode="auto">
          <a:xfrm>
            <a:off x="5257800" y="990600"/>
            <a:ext cx="2667000" cy="2590800"/>
            <a:chOff x="5105400" y="228600"/>
            <a:chExt cx="2667000" cy="2590800"/>
          </a:xfrm>
        </p:grpSpPr>
        <p:sp>
          <p:nvSpPr>
            <p:cNvPr id="5" name="Oval 4"/>
            <p:cNvSpPr/>
            <p:nvPr/>
          </p:nvSpPr>
          <p:spPr>
            <a:xfrm>
              <a:off x="5105400" y="228600"/>
              <a:ext cx="2667000" cy="2590800"/>
            </a:xfrm>
            <a:prstGeom prst="ellipse">
              <a:avLst/>
            </a:prstGeom>
            <a:solidFill>
              <a:srgbClr val="43434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10" name="Title 1"/>
            <p:cNvSpPr txBox="1">
              <a:spLocks/>
            </p:cNvSpPr>
            <p:nvPr/>
          </p:nvSpPr>
          <p:spPr bwMode="auto">
            <a:xfrm>
              <a:off x="5105400" y="533400"/>
              <a:ext cx="2667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20000">
                  <a:solidFill>
                    <a:schemeClr val="bg1"/>
                  </a:solidFill>
                  <a:latin typeface="Franklin Gothic Medium" charset="0"/>
                </a:rPr>
                <a:t>?</a:t>
              </a:r>
            </a:p>
          </p:txBody>
        </p:sp>
      </p:grpSp>
      <p:sp>
        <p:nvSpPr>
          <p:cNvPr id="21508" name="Rectangle 6"/>
          <p:cNvSpPr>
            <a:spLocks noChangeArrowheads="1"/>
          </p:cNvSpPr>
          <p:nvPr/>
        </p:nvSpPr>
        <p:spPr bwMode="auto">
          <a:xfrm>
            <a:off x="76200" y="6477000"/>
            <a:ext cx="662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ES_tradnl"/>
              <a:t>http://offers.hubspot.com/free-template-creating-buyer-personas</a:t>
            </a:r>
            <a:endParaRPr lang="en-US"/>
          </a:p>
        </p:txBody>
      </p:sp>
    </p:spTree>
    <p:extLst>
      <p:ext uri="{BB962C8B-B14F-4D97-AF65-F5344CB8AC3E}">
        <p14:creationId xmlns:p14="http://schemas.microsoft.com/office/powerpoint/2010/main" val="219566471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295400"/>
            <a:ext cx="4572000" cy="1828800"/>
          </a:xfrm>
        </p:spPr>
        <p:txBody>
          <a:bodyPr rtlCol="0">
            <a:normAutofit fontScale="90000"/>
          </a:bodyPr>
          <a:lstStyle/>
          <a:p>
            <a:pPr algn="l" eaLnBrk="1" fontAlgn="auto" hangingPunct="1">
              <a:spcAft>
                <a:spcPts val="0"/>
              </a:spcAft>
              <a:defRPr/>
            </a:pPr>
            <a:r>
              <a:rPr lang="en-US" dirty="0" smtClean="0">
                <a:solidFill>
                  <a:srgbClr val="434343"/>
                </a:solidFill>
                <a:latin typeface="Franklin Gothic Medium" pitchFamily="34" charset="0"/>
                <a:ea typeface="+mj-ea"/>
                <a:cs typeface="+mj-cs"/>
              </a:rPr>
              <a:t>How Are Buyer Personas Created?</a:t>
            </a:r>
            <a:endParaRPr lang="en-US" dirty="0">
              <a:solidFill>
                <a:srgbClr val="434343"/>
              </a:solidFill>
              <a:latin typeface="Franklin Gothic Medium" pitchFamily="34" charset="0"/>
              <a:ea typeface="+mj-ea"/>
              <a:cs typeface="+mj-cs"/>
            </a:endParaRPr>
          </a:p>
        </p:txBody>
      </p:sp>
      <p:sp>
        <p:nvSpPr>
          <p:cNvPr id="4" name="Content Placeholder 2"/>
          <p:cNvSpPr txBox="1">
            <a:spLocks/>
          </p:cNvSpPr>
          <p:nvPr/>
        </p:nvSpPr>
        <p:spPr>
          <a:xfrm>
            <a:off x="1219200" y="4038600"/>
            <a:ext cx="6858000" cy="1524000"/>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fontAlgn="auto">
              <a:spcAft>
                <a:spcPts val="0"/>
              </a:spcAft>
              <a:buFont typeface="Arial" pitchFamily="34" charset="0"/>
              <a:buNone/>
              <a:defRPr/>
            </a:pPr>
            <a:r>
              <a:rPr lang="en-US" sz="1800" dirty="0">
                <a:latin typeface="Franklin Gothic Book" pitchFamily="34" charset="0"/>
              </a:rPr>
              <a:t>Buyer personas are created through research, surveys, and interviews of your target audience. That includes a mix of customers – both “good” and “bad” -- prospects, and those outside of your contact database </a:t>
            </a:r>
            <a:r>
              <a:rPr lang="en-US" sz="1800" dirty="0" smtClean="0">
                <a:latin typeface="Franklin Gothic Book" pitchFamily="34" charset="0"/>
              </a:rPr>
              <a:t>who </a:t>
            </a:r>
            <a:r>
              <a:rPr lang="en-US" sz="1800" dirty="0">
                <a:latin typeface="Franklin Gothic Book" pitchFamily="34" charset="0"/>
              </a:rPr>
              <a:t>might align with your target audience. You’ll collect data that is both qualitative and quantitative to paint a picture of who your ideal customer is, what they value, and how your solution fits into their daily lives.</a:t>
            </a:r>
          </a:p>
        </p:txBody>
      </p:sp>
      <p:grpSp>
        <p:nvGrpSpPr>
          <p:cNvPr id="22531" name="Group 7"/>
          <p:cNvGrpSpPr>
            <a:grpSpLocks/>
          </p:cNvGrpSpPr>
          <p:nvPr/>
        </p:nvGrpSpPr>
        <p:grpSpPr bwMode="auto">
          <a:xfrm>
            <a:off x="5867400" y="990600"/>
            <a:ext cx="2667000" cy="2590800"/>
            <a:chOff x="5105400" y="228600"/>
            <a:chExt cx="2667000" cy="2590800"/>
          </a:xfrm>
        </p:grpSpPr>
        <p:sp>
          <p:nvSpPr>
            <p:cNvPr id="5" name="Oval 4"/>
            <p:cNvSpPr/>
            <p:nvPr/>
          </p:nvSpPr>
          <p:spPr>
            <a:xfrm>
              <a:off x="5105400" y="228600"/>
              <a:ext cx="2667000" cy="2590800"/>
            </a:xfrm>
            <a:prstGeom prst="ellipse">
              <a:avLst/>
            </a:prstGeom>
            <a:solidFill>
              <a:srgbClr val="43434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534" name="Title 1"/>
            <p:cNvSpPr txBox="1">
              <a:spLocks/>
            </p:cNvSpPr>
            <p:nvPr/>
          </p:nvSpPr>
          <p:spPr bwMode="auto">
            <a:xfrm>
              <a:off x="5105400" y="533400"/>
              <a:ext cx="2667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20000">
                  <a:solidFill>
                    <a:schemeClr val="bg1"/>
                  </a:solidFill>
                  <a:latin typeface="Franklin Gothic Medium" charset="0"/>
                </a:rPr>
                <a:t>?</a:t>
              </a:r>
            </a:p>
          </p:txBody>
        </p:sp>
      </p:grpSp>
      <p:sp>
        <p:nvSpPr>
          <p:cNvPr id="22532" name="Rectangle 6"/>
          <p:cNvSpPr>
            <a:spLocks noChangeArrowheads="1"/>
          </p:cNvSpPr>
          <p:nvPr/>
        </p:nvSpPr>
        <p:spPr bwMode="auto">
          <a:xfrm>
            <a:off x="76200" y="6477000"/>
            <a:ext cx="662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ES_tradnl"/>
              <a:t>http://offers.hubspot.com/free-template-creating-buyer-personas</a:t>
            </a:r>
            <a:endParaRPr lang="en-US"/>
          </a:p>
        </p:txBody>
      </p:sp>
    </p:spTree>
    <p:extLst>
      <p:ext uri="{BB962C8B-B14F-4D97-AF65-F5344CB8AC3E}">
        <p14:creationId xmlns:p14="http://schemas.microsoft.com/office/powerpoint/2010/main" val="267715952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1295400"/>
            <a:ext cx="3962400" cy="1828800"/>
          </a:xfrm>
        </p:spPr>
        <p:txBody>
          <a:bodyPr rtlCol="0">
            <a:normAutofit fontScale="90000"/>
          </a:bodyPr>
          <a:lstStyle/>
          <a:p>
            <a:pPr algn="l" eaLnBrk="1" fontAlgn="auto" hangingPunct="1">
              <a:spcAft>
                <a:spcPts val="0"/>
              </a:spcAft>
              <a:defRPr/>
            </a:pPr>
            <a:r>
              <a:rPr lang="en-US" dirty="0" smtClean="0">
                <a:solidFill>
                  <a:srgbClr val="434343"/>
                </a:solidFill>
                <a:latin typeface="Franklin Gothic Medium" pitchFamily="34" charset="0"/>
                <a:ea typeface="+mj-ea"/>
                <a:cs typeface="+mj-cs"/>
              </a:rPr>
              <a:t>How Do You Socialize A</a:t>
            </a:r>
            <a:br>
              <a:rPr lang="en-US" dirty="0" smtClean="0">
                <a:solidFill>
                  <a:srgbClr val="434343"/>
                </a:solidFill>
                <a:latin typeface="Franklin Gothic Medium" pitchFamily="34" charset="0"/>
                <a:ea typeface="+mj-ea"/>
                <a:cs typeface="+mj-cs"/>
              </a:rPr>
            </a:br>
            <a:r>
              <a:rPr lang="en-US" dirty="0" smtClean="0">
                <a:solidFill>
                  <a:srgbClr val="434343"/>
                </a:solidFill>
                <a:latin typeface="Franklin Gothic Medium" pitchFamily="34" charset="0"/>
                <a:ea typeface="+mj-ea"/>
                <a:cs typeface="+mj-cs"/>
              </a:rPr>
              <a:t>Buyer Persona?</a:t>
            </a:r>
            <a:endParaRPr lang="en-US" dirty="0">
              <a:solidFill>
                <a:srgbClr val="434343"/>
              </a:solidFill>
              <a:latin typeface="Franklin Gothic Medium" pitchFamily="34" charset="0"/>
              <a:ea typeface="+mj-ea"/>
              <a:cs typeface="+mj-cs"/>
            </a:endParaRPr>
          </a:p>
        </p:txBody>
      </p:sp>
      <p:sp>
        <p:nvSpPr>
          <p:cNvPr id="23554" name="Content Placeholder 2"/>
          <p:cNvSpPr txBox="1">
            <a:spLocks/>
          </p:cNvSpPr>
          <p:nvPr/>
        </p:nvSpPr>
        <p:spPr bwMode="auto">
          <a:xfrm>
            <a:off x="1219200" y="4038600"/>
            <a:ext cx="6858000"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spcBef>
                <a:spcPct val="20000"/>
              </a:spcBef>
              <a:buFont typeface="Arial" charset="0"/>
              <a:buNone/>
            </a:pPr>
            <a:r>
              <a:rPr lang="en-US" sz="1800">
                <a:latin typeface="Franklin Gothic Book" charset="0"/>
              </a:rPr>
              <a:t>So you’ve done the research and conducted all the interviews … you’ve finally figured out who your buyer persona is. Congratulations! But how do you communicate that new understanding of your target customer with your entire organization? After all, if your sales and marketing teams don’t understand who they’re speaking to, it’s hard to craft a message that really resonates.</a:t>
            </a:r>
          </a:p>
        </p:txBody>
      </p:sp>
      <p:grpSp>
        <p:nvGrpSpPr>
          <p:cNvPr id="23555" name="Group 7"/>
          <p:cNvGrpSpPr>
            <a:grpSpLocks/>
          </p:cNvGrpSpPr>
          <p:nvPr/>
        </p:nvGrpSpPr>
        <p:grpSpPr bwMode="auto">
          <a:xfrm>
            <a:off x="5867400" y="990600"/>
            <a:ext cx="2667000" cy="2590800"/>
            <a:chOff x="5105400" y="228600"/>
            <a:chExt cx="2667000" cy="2590800"/>
          </a:xfrm>
        </p:grpSpPr>
        <p:sp>
          <p:nvSpPr>
            <p:cNvPr id="5" name="Oval 4"/>
            <p:cNvSpPr/>
            <p:nvPr/>
          </p:nvSpPr>
          <p:spPr>
            <a:xfrm>
              <a:off x="5105400" y="228600"/>
              <a:ext cx="2667000" cy="2590800"/>
            </a:xfrm>
            <a:prstGeom prst="ellipse">
              <a:avLst/>
            </a:prstGeom>
            <a:solidFill>
              <a:srgbClr val="43434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558" name="Title 1"/>
            <p:cNvSpPr txBox="1">
              <a:spLocks/>
            </p:cNvSpPr>
            <p:nvPr/>
          </p:nvSpPr>
          <p:spPr bwMode="auto">
            <a:xfrm>
              <a:off x="5105400" y="533400"/>
              <a:ext cx="2667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algn="ctr" eaLnBrk="1" hangingPunct="1"/>
              <a:r>
                <a:rPr lang="en-US" sz="20000">
                  <a:solidFill>
                    <a:schemeClr val="bg1"/>
                  </a:solidFill>
                  <a:latin typeface="Franklin Gothic Medium" charset="0"/>
                </a:rPr>
                <a:t>?</a:t>
              </a:r>
            </a:p>
          </p:txBody>
        </p:sp>
      </p:grpSp>
      <p:sp>
        <p:nvSpPr>
          <p:cNvPr id="23556" name="Rectangle 6"/>
          <p:cNvSpPr>
            <a:spLocks noChangeArrowheads="1"/>
          </p:cNvSpPr>
          <p:nvPr/>
        </p:nvSpPr>
        <p:spPr bwMode="auto">
          <a:xfrm>
            <a:off x="76200" y="6477000"/>
            <a:ext cx="662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ES_tradnl"/>
              <a:t>http://offers.hubspot.com/free-template-creating-buyer-personas</a:t>
            </a:r>
            <a:endParaRPr lang="en-US"/>
          </a:p>
        </p:txBody>
      </p:sp>
    </p:spTree>
    <p:extLst>
      <p:ext uri="{BB962C8B-B14F-4D97-AF65-F5344CB8AC3E}">
        <p14:creationId xmlns:p14="http://schemas.microsoft.com/office/powerpoint/2010/main" val="190244527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1219200" y="1295400"/>
            <a:ext cx="5181600" cy="1828800"/>
          </a:xfrm>
        </p:spPr>
        <p:txBody>
          <a:bodyPr/>
          <a:lstStyle/>
          <a:p>
            <a:pPr algn="l" eaLnBrk="1" hangingPunct="1"/>
            <a:r>
              <a:rPr lang="en-US">
                <a:solidFill>
                  <a:srgbClr val="434343"/>
                </a:solidFill>
                <a:latin typeface="Franklin Gothic Medium" charset="0"/>
              </a:rPr>
              <a:t>Use This Template!</a:t>
            </a:r>
          </a:p>
        </p:txBody>
      </p:sp>
      <p:sp>
        <p:nvSpPr>
          <p:cNvPr id="24578" name="Content Placeholder 2"/>
          <p:cNvSpPr txBox="1">
            <a:spLocks/>
          </p:cNvSpPr>
          <p:nvPr/>
        </p:nvSpPr>
        <p:spPr bwMode="auto">
          <a:xfrm>
            <a:off x="1219200" y="3200400"/>
            <a:ext cx="68580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spcBef>
                <a:spcPct val="20000"/>
              </a:spcBef>
              <a:buFont typeface="Arial" charset="0"/>
              <a:buNone/>
            </a:pPr>
            <a:r>
              <a:rPr lang="en-US" sz="1800">
                <a:latin typeface="Franklin Gothic Book" charset="0"/>
              </a:rPr>
              <a:t>That’s why we’ve created this handy-dandy PowerPoint – so you can quickly explain your buyer persona and disseminate that information across the organization in a palatable, organized format. This template will walk you through how to input and format the information you’ve collected about your persona in a way that’s extremely easy for your entire company to understand. And since your research is already done, this is the easy part! </a:t>
            </a:r>
          </a:p>
        </p:txBody>
      </p:sp>
      <p:sp>
        <p:nvSpPr>
          <p:cNvPr id="24579" name="Rectangle 3"/>
          <p:cNvSpPr>
            <a:spLocks noChangeArrowheads="1"/>
          </p:cNvSpPr>
          <p:nvPr/>
        </p:nvSpPr>
        <p:spPr bwMode="auto">
          <a:xfrm>
            <a:off x="76200" y="6477000"/>
            <a:ext cx="6629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s-ES_tradnl"/>
              <a:t>http://offers.hubspot.com/free-template-creating-buyer-personas</a:t>
            </a:r>
            <a:endParaRPr lang="en-US"/>
          </a:p>
        </p:txBody>
      </p:sp>
    </p:spTree>
    <p:extLst>
      <p:ext uri="{BB962C8B-B14F-4D97-AF65-F5344CB8AC3E}">
        <p14:creationId xmlns:p14="http://schemas.microsoft.com/office/powerpoint/2010/main" val="121648926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3" cstate="print">
            <a:extLst>
              <a:ext uri="{28A0092B-C50C-407E-A947-70E740481C1C}">
                <a14:useLocalDpi xmlns:a14="http://schemas.microsoft.com/office/drawing/2010/main" val="0"/>
              </a:ext>
            </a:extLst>
          </a:blip>
          <a:srcRect l="45112" t="49677" r="10201" b="1604"/>
          <a:stretch/>
        </p:blipFill>
        <p:spPr>
          <a:xfrm>
            <a:off x="4800600" y="1524000"/>
            <a:ext cx="4082448" cy="4025944"/>
          </a:xfrm>
          <a:prstGeom prst="ellipse">
            <a:avLst/>
          </a:prstGeom>
          <a:ln w="63500">
            <a:solidFill>
              <a:srgbClr val="434343"/>
            </a:solidFill>
          </a:ln>
        </p:spPr>
      </p:pic>
      <p:sp>
        <p:nvSpPr>
          <p:cNvPr id="2" name="Title 1"/>
          <p:cNvSpPr>
            <a:spLocks noGrp="1"/>
          </p:cNvSpPr>
          <p:nvPr>
            <p:ph type="title"/>
          </p:nvPr>
        </p:nvSpPr>
        <p:spPr>
          <a:xfrm>
            <a:off x="457200" y="273050"/>
            <a:ext cx="5410200" cy="1162050"/>
          </a:xfrm>
        </p:spPr>
        <p:txBody>
          <a:bodyPr rtlCol="0" anchor="ctr">
            <a:normAutofit/>
          </a:bodyPr>
          <a:lstStyle/>
          <a:p>
            <a:pPr eaLnBrk="1" fontAlgn="auto" hangingPunct="1">
              <a:spcAft>
                <a:spcPts val="0"/>
              </a:spcAft>
              <a:defRPr/>
            </a:pPr>
            <a:r>
              <a:rPr lang="en-US" sz="4400" dirty="0" smtClean="0">
                <a:solidFill>
                  <a:schemeClr val="tx1">
                    <a:lumMod val="65000"/>
                    <a:lumOff val="35000"/>
                  </a:schemeClr>
                </a:solidFill>
                <a:latin typeface="Verdana" pitchFamily="34" charset="0"/>
                <a:ea typeface="Verdana" pitchFamily="34" charset="0"/>
                <a:cs typeface="Verdana" pitchFamily="34" charset="0"/>
              </a:rPr>
              <a:t>Persona Name</a:t>
            </a:r>
            <a:endParaRPr lang="en-US" sz="4400" dirty="0">
              <a:solidFill>
                <a:schemeClr val="tx1">
                  <a:lumMod val="65000"/>
                  <a:lumOff val="35000"/>
                </a:schemeClr>
              </a:solidFill>
              <a:latin typeface="Verdana" pitchFamily="34" charset="0"/>
              <a:ea typeface="Verdana" pitchFamily="34" charset="0"/>
              <a:cs typeface="Verdana" pitchFamily="34" charset="0"/>
            </a:endParaRPr>
          </a:p>
        </p:txBody>
      </p:sp>
      <p:sp>
        <p:nvSpPr>
          <p:cNvPr id="4" name="Text Placeholder 3"/>
          <p:cNvSpPr>
            <a:spLocks noGrp="1"/>
          </p:cNvSpPr>
          <p:nvPr>
            <p:ph type="body" sz="half" idx="2"/>
          </p:nvPr>
        </p:nvSpPr>
        <p:spPr>
          <a:xfrm>
            <a:off x="228600" y="1435100"/>
            <a:ext cx="4572000" cy="4691062"/>
          </a:xfrm>
        </p:spPr>
        <p:txBody>
          <a:bodyPr rtlCol="0">
            <a:noAutofit/>
          </a:bodyPr>
          <a:lstStyle/>
          <a:p>
            <a:pPr eaLnBrk="1" fontAlgn="auto" hangingPunct="1">
              <a:spcAft>
                <a:spcPts val="0"/>
              </a:spcAft>
              <a:buFont typeface="Arial" pitchFamily="34" charset="0"/>
              <a:buNone/>
              <a:defRPr/>
            </a:pPr>
            <a:r>
              <a:rPr lang="en-US" sz="1600" b="1" dirty="0" smtClean="0">
                <a:latin typeface="Verdana" pitchFamily="34" charset="0"/>
                <a:ea typeface="Verdana" pitchFamily="34" charset="0"/>
                <a:cs typeface="Verdana" pitchFamily="34" charset="0"/>
              </a:rPr>
              <a:t>BACKGROUND:</a:t>
            </a: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Basic details about persona’s role</a:t>
            </a: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Key information about the persona’s company</a:t>
            </a: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Relevant background info, like education or hobbies</a:t>
            </a:r>
          </a:p>
          <a:p>
            <a:pPr eaLnBrk="1" fontAlgn="auto" hangingPunct="1">
              <a:spcAft>
                <a:spcPts val="0"/>
              </a:spcAft>
              <a:buFont typeface="Arial" pitchFamily="34" charset="0"/>
              <a:buNone/>
              <a:defRPr/>
            </a:pPr>
            <a:endParaRPr lang="en-US" sz="1600" dirty="0">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r>
              <a:rPr lang="en-US" sz="1600" b="1" dirty="0" smtClean="0">
                <a:latin typeface="Verdana" pitchFamily="34" charset="0"/>
                <a:ea typeface="Verdana" pitchFamily="34" charset="0"/>
                <a:cs typeface="Verdana" pitchFamily="34" charset="0"/>
              </a:rPr>
              <a:t>DEMOGRAPHICS:</a:t>
            </a: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Gender</a:t>
            </a: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Age Range</a:t>
            </a: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HH Income (Consider a spouse’s income, if relevant)</a:t>
            </a:r>
          </a:p>
          <a:p>
            <a:pPr marL="285750" indent="-285750" eaLnBrk="1" fontAlgn="auto" hangingPunct="1">
              <a:spcAft>
                <a:spcPts val="0"/>
              </a:spcAft>
              <a:buFont typeface="Arial" pitchFamily="34" charset="0"/>
              <a:buChar char="•"/>
              <a:defRPr/>
            </a:pPr>
            <a:r>
              <a:rPr lang="en-US" sz="1600" dirty="0" err="1" smtClean="0">
                <a:latin typeface="Verdana" pitchFamily="34" charset="0"/>
                <a:ea typeface="Verdana" pitchFamily="34" charset="0"/>
                <a:cs typeface="Verdana" pitchFamily="34" charset="0"/>
              </a:rPr>
              <a:t>Urbanicity</a:t>
            </a:r>
            <a:r>
              <a:rPr lang="en-US" sz="1600" dirty="0" smtClean="0">
                <a:latin typeface="Verdana" pitchFamily="34" charset="0"/>
                <a:ea typeface="Verdana" pitchFamily="34" charset="0"/>
                <a:cs typeface="Verdana" pitchFamily="34" charset="0"/>
              </a:rPr>
              <a:t> (Is your persona urban, suburban, or rural?)</a:t>
            </a:r>
          </a:p>
          <a:p>
            <a:pPr eaLnBrk="1" fontAlgn="auto" hangingPunct="1">
              <a:spcAft>
                <a:spcPts val="0"/>
              </a:spcAft>
              <a:buFont typeface="Arial" pitchFamily="34" charset="0"/>
              <a:buNone/>
              <a:defRPr/>
            </a:pPr>
            <a:endParaRPr lang="en-US" sz="1600" dirty="0">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r>
              <a:rPr lang="en-US" sz="1600" b="1" dirty="0" smtClean="0">
                <a:latin typeface="Verdana" pitchFamily="34" charset="0"/>
                <a:ea typeface="Verdana" pitchFamily="34" charset="0"/>
                <a:cs typeface="Verdana" pitchFamily="34" charset="0"/>
              </a:rPr>
              <a:t>IDENTIFIERS:</a:t>
            </a:r>
            <a:endParaRPr lang="en-US" sz="1600" b="1" dirty="0">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Buzz words</a:t>
            </a:r>
            <a:endParaRPr lang="en-US" sz="1600" dirty="0">
              <a:latin typeface="Verdana" pitchFamily="34" charset="0"/>
              <a:ea typeface="Verdana" pitchFamily="34" charset="0"/>
              <a:cs typeface="Verdana" pitchFamily="34" charset="0"/>
            </a:endParaRPr>
          </a:p>
          <a:p>
            <a:pPr marL="285750" indent="-285750" eaLnBrk="1" fontAlgn="auto" hangingPunct="1">
              <a:spcAft>
                <a:spcPts val="0"/>
              </a:spcAft>
              <a:buFont typeface="Arial" pitchFamily="34" charset="0"/>
              <a:buChar char="•"/>
              <a:defRPr/>
            </a:pPr>
            <a:r>
              <a:rPr lang="en-US" sz="1600" dirty="0" smtClean="0">
                <a:latin typeface="Verdana" pitchFamily="34" charset="0"/>
                <a:ea typeface="Verdana" pitchFamily="34" charset="0"/>
                <a:cs typeface="Verdana" pitchFamily="34" charset="0"/>
              </a:rPr>
              <a:t>Mannerisms</a:t>
            </a:r>
            <a:endParaRPr lang="en-US" sz="1600" dirty="0">
              <a:latin typeface="Verdana" pitchFamily="34" charset="0"/>
              <a:ea typeface="Verdana" pitchFamily="34" charset="0"/>
              <a:cs typeface="Verdana" pitchFamily="34" charset="0"/>
            </a:endParaRPr>
          </a:p>
          <a:p>
            <a:pPr eaLnBrk="1" fontAlgn="auto" hangingPunct="1">
              <a:spcAft>
                <a:spcPts val="0"/>
              </a:spcAft>
              <a:buFont typeface="Arial" pitchFamily="34" charset="0"/>
              <a:buNone/>
              <a:defRPr/>
            </a:pPr>
            <a:endParaRPr lang="en-US" sz="1600" dirty="0" smtClean="0">
              <a:latin typeface="Verdana" pitchFamily="34" charset="0"/>
              <a:ea typeface="Verdana" pitchFamily="34" charset="0"/>
              <a:cs typeface="Verdana" pitchFamily="34" charset="0"/>
            </a:endParaRPr>
          </a:p>
        </p:txBody>
      </p:sp>
      <p:grpSp>
        <p:nvGrpSpPr>
          <p:cNvPr id="50180" name="Group 4"/>
          <p:cNvGrpSpPr>
            <a:grpSpLocks/>
          </p:cNvGrpSpPr>
          <p:nvPr/>
        </p:nvGrpSpPr>
        <p:grpSpPr bwMode="auto">
          <a:xfrm rot="-2530343">
            <a:off x="4557713" y="2371725"/>
            <a:ext cx="1846262" cy="1535113"/>
            <a:chOff x="-4699196" y="6294322"/>
            <a:chExt cx="1845091" cy="1534005"/>
          </a:xfrm>
        </p:grpSpPr>
        <p:sp>
          <p:nvSpPr>
            <p:cNvPr id="6" name="TextBox 5"/>
            <p:cNvSpPr txBox="1"/>
            <p:nvPr/>
          </p:nvSpPr>
          <p:spPr>
            <a:xfrm rot="940237">
              <a:off x="-4698933" y="6350941"/>
              <a:ext cx="1845091" cy="1476895"/>
            </a:xfrm>
            <a:prstGeom prst="rect">
              <a:avLst/>
            </a:prstGeom>
            <a:solidFill>
              <a:srgbClr val="FFFFA7"/>
            </a:solidFill>
            <a:effectLst>
              <a:outerShdw blurRad="317500" dist="457200" dir="2700000" algn="tl" rotWithShape="0">
                <a:prstClr val="black">
                  <a:alpha val="27000"/>
                </a:prstClr>
              </a:outerShdw>
            </a:effectLst>
          </p:spPr>
          <p:txBody>
            <a:bodyPr>
              <a:spAutoFit/>
            </a:bodyPr>
            <a:lstStyle/>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a:p>
              <a:pPr fontAlgn="auto">
                <a:spcBef>
                  <a:spcPts val="0"/>
                </a:spcBef>
                <a:spcAft>
                  <a:spcPts val="0"/>
                </a:spcAft>
                <a:defRPr/>
              </a:pPr>
              <a:endParaRPr lang="en-US" dirty="0">
                <a:latin typeface="+mn-lt"/>
                <a:ea typeface="+mn-ea"/>
                <a:cs typeface="+mn-cs"/>
              </a:endParaRPr>
            </a:p>
          </p:txBody>
        </p:sp>
        <p:sp>
          <p:nvSpPr>
            <p:cNvPr id="50183" name="TextBox 6"/>
            <p:cNvSpPr txBox="1">
              <a:spLocks noChangeArrowheads="1"/>
            </p:cNvSpPr>
            <p:nvPr/>
          </p:nvSpPr>
          <p:spPr bwMode="auto">
            <a:xfrm rot="944614">
              <a:off x="-4613324" y="6529089"/>
              <a:ext cx="1719173"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Calibri" charset="0"/>
                  <a:ea typeface="ＭＳ Ｐゴシック" charset="0"/>
                  <a:cs typeface="ＭＳ Ｐゴシック" charset="0"/>
                </a:defRPr>
              </a:lvl1pPr>
              <a:lvl2pPr marL="742950" indent="-285750" eaLnBrk="0" hangingPunct="0">
                <a:defRPr sz="2400">
                  <a:solidFill>
                    <a:schemeClr val="tx1"/>
                  </a:solidFill>
                  <a:latin typeface="Calibri" charset="0"/>
                  <a:ea typeface="ＭＳ Ｐゴシック" charset="0"/>
                </a:defRPr>
              </a:lvl2pPr>
              <a:lvl3pPr marL="1143000" indent="-228600" eaLnBrk="0" hangingPunct="0">
                <a:defRPr sz="2400">
                  <a:solidFill>
                    <a:schemeClr val="tx1"/>
                  </a:solidFill>
                  <a:latin typeface="Calibri" charset="0"/>
                  <a:ea typeface="ＭＳ Ｐゴシック" charset="0"/>
                </a:defRPr>
              </a:lvl3pPr>
              <a:lvl4pPr marL="1600200" indent="-228600" eaLnBrk="0" hangingPunct="0">
                <a:defRPr sz="2400">
                  <a:solidFill>
                    <a:schemeClr val="tx1"/>
                  </a:solidFill>
                  <a:latin typeface="Calibri" charset="0"/>
                  <a:ea typeface="ＭＳ Ｐゴシック" charset="0"/>
                </a:defRPr>
              </a:lvl4pPr>
              <a:lvl5pPr marL="2057400" indent="-228600" eaLnBrk="0" hangingPunct="0">
                <a:defRPr sz="2400">
                  <a:solidFill>
                    <a:schemeClr val="tx1"/>
                  </a:solidFill>
                  <a:latin typeface="Calibri" charset="0"/>
                  <a:ea typeface="ＭＳ Ｐゴシック" charset="0"/>
                </a:defRPr>
              </a:lvl5pPr>
              <a:lvl6pPr marL="2514600" indent="-228600" eaLnBrk="0" fontAlgn="base" hangingPunct="0">
                <a:spcBef>
                  <a:spcPct val="0"/>
                </a:spcBef>
                <a:spcAft>
                  <a:spcPct val="0"/>
                </a:spcAft>
                <a:defRPr sz="2400">
                  <a:solidFill>
                    <a:schemeClr val="tx1"/>
                  </a:solidFill>
                  <a:latin typeface="Calibri" charset="0"/>
                  <a:ea typeface="ＭＳ Ｐゴシック" charset="0"/>
                </a:defRPr>
              </a:lvl6pPr>
              <a:lvl7pPr marL="2971800" indent="-228600" eaLnBrk="0" fontAlgn="base" hangingPunct="0">
                <a:spcBef>
                  <a:spcPct val="0"/>
                </a:spcBef>
                <a:spcAft>
                  <a:spcPct val="0"/>
                </a:spcAft>
                <a:defRPr sz="2400">
                  <a:solidFill>
                    <a:schemeClr val="tx1"/>
                  </a:solidFill>
                  <a:latin typeface="Calibri" charset="0"/>
                  <a:ea typeface="ＭＳ Ｐゴシック" charset="0"/>
                </a:defRPr>
              </a:lvl7pPr>
              <a:lvl8pPr marL="3429000" indent="-228600" eaLnBrk="0" fontAlgn="base" hangingPunct="0">
                <a:spcBef>
                  <a:spcPct val="0"/>
                </a:spcBef>
                <a:spcAft>
                  <a:spcPct val="0"/>
                </a:spcAft>
                <a:defRPr sz="2400">
                  <a:solidFill>
                    <a:schemeClr val="tx1"/>
                  </a:solidFill>
                  <a:latin typeface="Calibri" charset="0"/>
                  <a:ea typeface="ＭＳ Ｐゴシック" charset="0"/>
                </a:defRPr>
              </a:lvl8pPr>
              <a:lvl9pPr marL="3886200" indent="-228600" eaLnBrk="0" fontAlgn="base" hangingPunct="0">
                <a:spcBef>
                  <a:spcPct val="0"/>
                </a:spcBef>
                <a:spcAft>
                  <a:spcPct val="0"/>
                </a:spcAft>
                <a:defRPr sz="2400">
                  <a:solidFill>
                    <a:schemeClr val="tx1"/>
                  </a:solidFill>
                  <a:latin typeface="Calibri" charset="0"/>
                  <a:ea typeface="ＭＳ Ｐゴシック" charset="0"/>
                </a:defRPr>
              </a:lvl9pPr>
            </a:lstStyle>
            <a:p>
              <a:pPr eaLnBrk="1" hangingPunct="1"/>
              <a:r>
                <a:rPr lang="en-US" sz="1400">
                  <a:latin typeface="Franklin Gothic Book" charset="0"/>
                </a:rPr>
                <a:t>You can find this information by administering online surveys of your target audience.</a:t>
              </a:r>
            </a:p>
          </p:txBody>
        </p:sp>
        <p:sp>
          <p:nvSpPr>
            <p:cNvPr id="9" name="Oval 8"/>
            <p:cNvSpPr/>
            <p:nvPr/>
          </p:nvSpPr>
          <p:spPr>
            <a:xfrm>
              <a:off x="-3636284" y="6294322"/>
              <a:ext cx="284813" cy="283114"/>
            </a:xfrm>
            <a:prstGeom prst="ellipse">
              <a:avLst/>
            </a:prstGeom>
            <a:solidFill>
              <a:srgbClr val="00B0F0"/>
            </a:solidFill>
            <a:ln>
              <a:noFill/>
            </a:ln>
            <a:effectLst/>
            <a:scene3d>
              <a:camera prst="orthographicFront"/>
              <a:lightRig rig="threePt" dir="t"/>
            </a:scene3d>
            <a:sp3d>
              <a:bevelT prst="convex"/>
              <a:bevelB/>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50181" name="Rectangle 10"/>
          <p:cNvSpPr>
            <a:spLocks noChangeArrowheads="1"/>
          </p:cNvSpPr>
          <p:nvPr/>
        </p:nvSpPr>
        <p:spPr bwMode="auto">
          <a:xfrm>
            <a:off x="4800600" y="5549944"/>
            <a:ext cx="4210042" cy="653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s-ES_tradnl" dirty="0">
                <a:solidFill>
                  <a:srgbClr val="FFFFFF"/>
                </a:solidFill>
              </a:rPr>
              <a:t>http://</a:t>
            </a:r>
            <a:r>
              <a:rPr lang="es-ES_tradnl" dirty="0" err="1">
                <a:solidFill>
                  <a:srgbClr val="FFFFFF"/>
                </a:solidFill>
              </a:rPr>
              <a:t>offers.hubspot.com</a:t>
            </a:r>
            <a:r>
              <a:rPr lang="es-ES_tradnl" dirty="0">
                <a:solidFill>
                  <a:srgbClr val="FFFFFF"/>
                </a:solidFill>
              </a:rPr>
              <a:t>/free-</a:t>
            </a:r>
            <a:r>
              <a:rPr lang="es-ES_tradnl" dirty="0" err="1">
                <a:solidFill>
                  <a:srgbClr val="FFFFFF"/>
                </a:solidFill>
              </a:rPr>
              <a:t>template</a:t>
            </a:r>
            <a:r>
              <a:rPr lang="es-ES_tradnl" dirty="0">
                <a:solidFill>
                  <a:srgbClr val="FFFFFF"/>
                </a:solidFill>
              </a:rPr>
              <a:t>-</a:t>
            </a:r>
            <a:r>
              <a:rPr lang="es-ES_tradnl" dirty="0" err="1">
                <a:solidFill>
                  <a:srgbClr val="FFFFFF"/>
                </a:solidFill>
              </a:rPr>
              <a:t>creating</a:t>
            </a:r>
            <a:r>
              <a:rPr lang="es-ES_tradnl" dirty="0">
                <a:solidFill>
                  <a:srgbClr val="FFFFFF"/>
                </a:solidFill>
              </a:rPr>
              <a:t>-</a:t>
            </a:r>
            <a:r>
              <a:rPr lang="es-ES_tradnl" dirty="0" err="1">
                <a:solidFill>
                  <a:srgbClr val="FFFFFF"/>
                </a:solidFill>
              </a:rPr>
              <a:t>buyer</a:t>
            </a:r>
            <a:r>
              <a:rPr lang="es-ES_tradnl" dirty="0">
                <a:solidFill>
                  <a:srgbClr val="FFFFFF"/>
                </a:solidFill>
              </a:rPr>
              <a:t>-personas</a:t>
            </a:r>
            <a:endParaRPr lang="en-US" dirty="0">
              <a:solidFill>
                <a:srgbClr val="FFFFFF"/>
              </a:solidFill>
            </a:endParaRPr>
          </a:p>
        </p:txBody>
      </p:sp>
    </p:spTree>
    <p:extLst>
      <p:ext uri="{BB962C8B-B14F-4D97-AF65-F5344CB8AC3E}">
        <p14:creationId xmlns:p14="http://schemas.microsoft.com/office/powerpoint/2010/main" val="368844747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170</TotalTime>
  <Words>1581</Words>
  <Application>Microsoft Macintosh PowerPoint</Application>
  <PresentationFormat>On-screen Show (4:3)</PresentationFormat>
  <Paragraphs>252</Paragraphs>
  <Slides>20</Slides>
  <Notes>6</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Adjacency</vt:lpstr>
      <vt:lpstr>Customer Profiling</vt:lpstr>
      <vt:lpstr>PowerPoint Presentation</vt:lpstr>
      <vt:lpstr>PowerPoint Presentation</vt:lpstr>
      <vt:lpstr>PowerPoint Presentation</vt:lpstr>
      <vt:lpstr>What Are Buyer Personas?</vt:lpstr>
      <vt:lpstr>How Are Buyer Personas Created?</vt:lpstr>
      <vt:lpstr>How Do You Socialize A Buyer Persona?</vt:lpstr>
      <vt:lpstr>Use This Template!</vt:lpstr>
      <vt:lpstr>Persona Name</vt:lpstr>
      <vt:lpstr>Persona Name</vt:lpstr>
      <vt:lpstr>Persona Name</vt:lpstr>
      <vt:lpstr>Persona Name</vt:lpstr>
      <vt:lpstr>PowerPoint Presentation</vt:lpstr>
      <vt:lpstr>PowerPoint Presentation</vt:lpstr>
      <vt:lpstr>Valle Alegre Club Buyer Persona Overview</vt:lpstr>
      <vt:lpstr>Independent Nancy</vt:lpstr>
      <vt:lpstr>Independent Nancy</vt:lpstr>
      <vt:lpstr>Persona Name</vt:lpstr>
      <vt:lpstr>Persona Name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Customer Profiling</dc:title>
  <dc:creator>Apple</dc:creator>
  <cp:lastModifiedBy>Apple</cp:lastModifiedBy>
  <cp:revision>13</cp:revision>
  <dcterms:created xsi:type="dcterms:W3CDTF">2015-02-04T11:27:28Z</dcterms:created>
  <dcterms:modified xsi:type="dcterms:W3CDTF">2015-05-07T14:49:04Z</dcterms:modified>
</cp:coreProperties>
</file>